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256" r:id="rId2"/>
    <p:sldId id="382" r:id="rId3"/>
    <p:sldId id="398" r:id="rId4"/>
    <p:sldId id="383" r:id="rId5"/>
    <p:sldId id="403" r:id="rId6"/>
    <p:sldId id="400" r:id="rId7"/>
    <p:sldId id="401" r:id="rId8"/>
    <p:sldId id="404" r:id="rId9"/>
    <p:sldId id="405" r:id="rId10"/>
    <p:sldId id="413" r:id="rId11"/>
    <p:sldId id="415" r:id="rId12"/>
    <p:sldId id="402" r:id="rId13"/>
    <p:sldId id="414" r:id="rId14"/>
    <p:sldId id="409" r:id="rId15"/>
    <p:sldId id="411" r:id="rId16"/>
    <p:sldId id="410" r:id="rId17"/>
    <p:sldId id="412" r:id="rId18"/>
    <p:sldId id="407" r:id="rId19"/>
    <p:sldId id="399" r:id="rId20"/>
    <p:sldId id="390" r:id="rId21"/>
    <p:sldId id="416" r:id="rId22"/>
    <p:sldId id="34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443ED59-20C7-4FDF-8DCA-8A14D1AA1C8C}" name="Microsoft Office User" initials="MOU" userId="Microsoft Office User"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470"/>
    <p:restoredTop sz="65850"/>
  </p:normalViewPr>
  <p:slideViewPr>
    <p:cSldViewPr snapToGrid="0">
      <p:cViewPr varScale="1">
        <p:scale>
          <a:sx n="82" d="100"/>
          <a:sy n="82" d="100"/>
        </p:scale>
        <p:origin x="720" y="168"/>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03077B-A16D-7946-B45A-7953EEF17B81}" type="datetimeFigureOut">
              <a:rPr lang="en-US" smtClean="0"/>
              <a:t>9/10/25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23C96B-2B3F-7242-90A1-56E5F222F20D}" type="slidenum">
              <a:rPr lang="en-US" smtClean="0"/>
              <a:t>‹#›</a:t>
            </a:fld>
            <a:endParaRPr lang="en-US"/>
          </a:p>
        </p:txBody>
      </p:sp>
    </p:spTree>
    <p:extLst>
      <p:ext uri="{BB962C8B-B14F-4D97-AF65-F5344CB8AC3E}">
        <p14:creationId xmlns:p14="http://schemas.microsoft.com/office/powerpoint/2010/main" val="1241300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23C96B-2B3F-7242-90A1-56E5F222F20D}" type="slidenum">
              <a:rPr lang="en-US" smtClean="0"/>
              <a:t>2</a:t>
            </a:fld>
            <a:endParaRPr lang="en-US"/>
          </a:p>
        </p:txBody>
      </p:sp>
    </p:spTree>
    <p:extLst>
      <p:ext uri="{BB962C8B-B14F-4D97-AF65-F5344CB8AC3E}">
        <p14:creationId xmlns:p14="http://schemas.microsoft.com/office/powerpoint/2010/main" val="19581924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D11107-3F46-DB00-D0DA-B3E68853D9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F26FDB-CF0C-BA24-EF0D-12CDDCC7B5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CAE135-925A-140D-5429-0D5CD656A0B8}"/>
              </a:ext>
            </a:extLst>
          </p:cNvPr>
          <p:cNvSpPr>
            <a:spLocks noGrp="1"/>
          </p:cNvSpPr>
          <p:nvPr>
            <p:ph type="body" idx="1"/>
          </p:nvPr>
        </p:nvSpPr>
        <p:spPr/>
        <p:txBody>
          <a:bodyPr/>
          <a:lstStyle/>
          <a:p>
            <a:r>
              <a:rPr lang="en-US" dirty="0"/>
              <a:t>we coded responses to the seven questions about attacker models, as well as all password pairs where participants’ perceptions differed statistically significantly from the guess numbers we calculated. One member of the research team first read through all responses to a question and proposed codes that would capture common themes. This researcher then coded all responses and updated the codebook when necessary. A second coder used the annotated codebook to independently code the data. Intercoder agreement ranged from 85.0% to 91.4% per question, while </a:t>
            </a:r>
            <a:r>
              <a:rPr lang="en-US" dirty="0" err="1"/>
              <a:t>Krippendorff’s</a:t>
            </a:r>
            <a:r>
              <a:rPr lang="en-US" dirty="0"/>
              <a:t> </a:t>
            </a:r>
            <a:r>
              <a:rPr lang="el-GR" dirty="0"/>
              <a:t>α </a:t>
            </a:r>
            <a:r>
              <a:rPr lang="en-US" dirty="0"/>
              <a:t>ranged from 0.80 to 0.88. The coders met, discussed discrepancies, and agreed on the final codes.</a:t>
            </a:r>
          </a:p>
        </p:txBody>
      </p:sp>
      <p:sp>
        <p:nvSpPr>
          <p:cNvPr id="4" name="Slide Number Placeholder 3">
            <a:extLst>
              <a:ext uri="{FF2B5EF4-FFF2-40B4-BE49-F238E27FC236}">
                <a16:creationId xmlns:a16="http://schemas.microsoft.com/office/drawing/2014/main" id="{E332DF97-73CF-773E-2B06-386DDF54C2F6}"/>
              </a:ext>
            </a:extLst>
          </p:cNvPr>
          <p:cNvSpPr>
            <a:spLocks noGrp="1"/>
          </p:cNvSpPr>
          <p:nvPr>
            <p:ph type="sldNum" sz="quarter" idx="5"/>
          </p:nvPr>
        </p:nvSpPr>
        <p:spPr/>
        <p:txBody>
          <a:bodyPr/>
          <a:lstStyle/>
          <a:p>
            <a:fld id="{C123C96B-2B3F-7242-90A1-56E5F222F20D}" type="slidenum">
              <a:rPr lang="en-US" smtClean="0"/>
              <a:t>11</a:t>
            </a:fld>
            <a:endParaRPr lang="en-US"/>
          </a:p>
        </p:txBody>
      </p:sp>
    </p:spTree>
    <p:extLst>
      <p:ext uri="{BB962C8B-B14F-4D97-AF65-F5344CB8AC3E}">
        <p14:creationId xmlns:p14="http://schemas.microsoft.com/office/powerpoint/2010/main" val="20902282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891765-A154-A2EA-6D13-6F74F8867A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A8E9C0-882B-6B8D-E85B-AD9EA76D02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947697-DC6F-BDB0-DD05-A6456E4906AA}"/>
              </a:ext>
            </a:extLst>
          </p:cNvPr>
          <p:cNvSpPr>
            <a:spLocks noGrp="1"/>
          </p:cNvSpPr>
          <p:nvPr>
            <p:ph type="body" idx="1"/>
          </p:nvPr>
        </p:nvSpPr>
        <p:spPr/>
        <p:txBody>
          <a:bodyPr/>
          <a:lstStyle/>
          <a:p>
            <a:r>
              <a:rPr lang="en-US" dirty="0"/>
              <a:t>We treated participants’ rating for each password pair {PW1, PW2} as an ordinal rating from -3 to 3, where -3 indicates the perception that PW1 is much stronger and 0 indicates that the passwords are equally strong. To test whether participants tended to rate one password in the pair as stronger than the other, we used the one-sample, two-sided Wilcoxon Signed-Rank test. This non-parametric test evaluates the null hypothesis that the true password rating is 0 (equally secure) and the alternative hypothesis that the true rating is non-zero (one password is perceived more secure than the other).</a:t>
            </a:r>
          </a:p>
          <a:p>
            <a:endParaRPr lang="en-US" dirty="0"/>
          </a:p>
          <a:p>
            <a:r>
              <a:rPr lang="en-US" dirty="0"/>
              <a:t>Non-parametric: No assumption about normality of distribution</a:t>
            </a:r>
          </a:p>
          <a:p>
            <a:r>
              <a:rPr lang="en-US" dirty="0"/>
              <a:t>Two-sided: test is non-equality, rather than greater or less</a:t>
            </a:r>
          </a:p>
          <a:p>
            <a:r>
              <a:rPr lang="en-US" dirty="0"/>
              <a:t>Since the ordinal rating of 0 means “equally secure”, this is testing whether one is more secure than the other, in either direction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Seems weird? If participants were all over the map, but never 0, this would indicate a difference?</a:t>
            </a:r>
          </a:p>
          <a:p>
            <a:endParaRPr lang="en-US" dirty="0"/>
          </a:p>
          <a:p>
            <a:r>
              <a:rPr lang="en-US" dirty="0"/>
              <a:t>Takeaway: 59 pairs (79%) were consistent with the performance of current password-cracking approaches.</a:t>
            </a:r>
          </a:p>
          <a:p>
            <a:endParaRPr lang="en-US" dirty="0"/>
          </a:p>
          <a:p>
            <a:r>
              <a:rPr lang="en-US" dirty="0"/>
              <a:t>Stats question: What does the following mean?</a:t>
            </a:r>
          </a:p>
          <a:p>
            <a:endParaRPr lang="en-US" dirty="0"/>
          </a:p>
          <a:p>
            <a:r>
              <a:rPr lang="en-US" dirty="0"/>
              <a:t>For all tests, we set </a:t>
            </a:r>
            <a:r>
              <a:rPr lang="el-GR" dirty="0"/>
              <a:t>α = .05. </a:t>
            </a:r>
            <a:r>
              <a:rPr lang="en-US" dirty="0"/>
              <a:t>We corrected for multiple testing using the conservative Bonferroni method, which we applied per type of test (e.g., we multiplied p values by 75 for the 75 password pairs).</a:t>
            </a:r>
          </a:p>
        </p:txBody>
      </p:sp>
      <p:sp>
        <p:nvSpPr>
          <p:cNvPr id="4" name="Slide Number Placeholder 3">
            <a:extLst>
              <a:ext uri="{FF2B5EF4-FFF2-40B4-BE49-F238E27FC236}">
                <a16:creationId xmlns:a16="http://schemas.microsoft.com/office/drawing/2014/main" id="{76F7FBE9-FF60-A163-6D51-15422443AE86}"/>
              </a:ext>
            </a:extLst>
          </p:cNvPr>
          <p:cNvSpPr>
            <a:spLocks noGrp="1"/>
          </p:cNvSpPr>
          <p:nvPr>
            <p:ph type="sldNum" sz="quarter" idx="5"/>
          </p:nvPr>
        </p:nvSpPr>
        <p:spPr/>
        <p:txBody>
          <a:bodyPr/>
          <a:lstStyle/>
          <a:p>
            <a:fld id="{C123C96B-2B3F-7242-90A1-56E5F222F20D}" type="slidenum">
              <a:rPr lang="en-US" smtClean="0"/>
              <a:t>12</a:t>
            </a:fld>
            <a:endParaRPr lang="en-US"/>
          </a:p>
        </p:txBody>
      </p:sp>
    </p:spTree>
    <p:extLst>
      <p:ext uri="{BB962C8B-B14F-4D97-AF65-F5344CB8AC3E}">
        <p14:creationId xmlns:p14="http://schemas.microsoft.com/office/powerpoint/2010/main" val="3335697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673DD2-E83A-8CA8-B320-139A1CFB05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3D5C38-F0F6-64FB-0EE5-209C8C6AE6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00A025-9989-3A2B-31DE-C19FF3A00C2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0DC487A-7C54-C4EC-5826-5D2B20343FB7}"/>
              </a:ext>
            </a:extLst>
          </p:cNvPr>
          <p:cNvSpPr>
            <a:spLocks noGrp="1"/>
          </p:cNvSpPr>
          <p:nvPr>
            <p:ph type="sldNum" sz="quarter" idx="5"/>
          </p:nvPr>
        </p:nvSpPr>
        <p:spPr/>
        <p:txBody>
          <a:bodyPr/>
          <a:lstStyle/>
          <a:p>
            <a:fld id="{C123C96B-2B3F-7242-90A1-56E5F222F20D}" type="slidenum">
              <a:rPr lang="en-US" smtClean="0"/>
              <a:t>13</a:t>
            </a:fld>
            <a:endParaRPr lang="en-US"/>
          </a:p>
        </p:txBody>
      </p:sp>
    </p:spTree>
    <p:extLst>
      <p:ext uri="{BB962C8B-B14F-4D97-AF65-F5344CB8AC3E}">
        <p14:creationId xmlns:p14="http://schemas.microsoft.com/office/powerpoint/2010/main" val="749961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8352D-5E5C-1A65-144C-0444BB5377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A6CC49-546B-DB92-ACE0-BC90E48891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63B329-C547-BBA1-8B59-5F30BBC90E43}"/>
              </a:ext>
            </a:extLst>
          </p:cNvPr>
          <p:cNvSpPr>
            <a:spLocks noGrp="1"/>
          </p:cNvSpPr>
          <p:nvPr>
            <p:ph type="body" idx="1"/>
          </p:nvPr>
        </p:nvSpPr>
        <p:spPr/>
        <p:txBody>
          <a:bodyPr/>
          <a:lstStyle/>
          <a:p>
            <a:r>
              <a:rPr lang="en-US" dirty="0"/>
              <a:t>To investigate the relationship between security and memorability for the selected-password analysis and password creation strategies, we calculated Spearman’s rank correlation coefficient (Spearman’s </a:t>
            </a:r>
            <a:r>
              <a:rPr lang="el-GR" dirty="0"/>
              <a:t>ρ), </a:t>
            </a:r>
            <a:r>
              <a:rPr lang="en-US" dirty="0"/>
              <a:t>which is a nonparametric evaluation of the correlation between variables. The value for </a:t>
            </a:r>
            <a:r>
              <a:rPr lang="el-GR" dirty="0"/>
              <a:t>ρ </a:t>
            </a:r>
            <a:r>
              <a:rPr lang="en-US" dirty="0"/>
              <a:t>varies between 1 (perfect correlation) and -1 (perfect inverse correlation), where 0 indicates no correlation.</a:t>
            </a:r>
          </a:p>
          <a:p>
            <a:endParaRPr lang="en-US" dirty="0"/>
          </a:p>
          <a:p>
            <a:r>
              <a:rPr lang="en-US" dirty="0"/>
              <a:t>What is the </a:t>
            </a:r>
            <a:r>
              <a:rPr lang="en-US" dirty="0" err="1"/>
              <a:t>Pr</a:t>
            </a:r>
            <a:r>
              <a:rPr lang="en-US" dirty="0"/>
              <a:t>(&gt;|z|) part?</a:t>
            </a:r>
          </a:p>
          <a:p>
            <a:endParaRPr lang="en-US" dirty="0"/>
          </a:p>
          <a:p>
            <a:r>
              <a:rPr lang="en-US" dirty="0"/>
              <a:t>For our selected-password analysis, we also used regression models to evaluate the relationship between numerous independent variables (e.g., password length, number of digits) and participants’ ratings of password security and memorability. In particular, because participants’ ratings were ordinal on a 7-point scale and because each participant rated 20 different passwords, we use a mixed-model ordinal regression.</a:t>
            </a:r>
          </a:p>
        </p:txBody>
      </p:sp>
      <p:sp>
        <p:nvSpPr>
          <p:cNvPr id="4" name="Slide Number Placeholder 3">
            <a:extLst>
              <a:ext uri="{FF2B5EF4-FFF2-40B4-BE49-F238E27FC236}">
                <a16:creationId xmlns:a16="http://schemas.microsoft.com/office/drawing/2014/main" id="{0FD87EC9-5D39-2CC7-1E7D-FCA9C9E5B20B}"/>
              </a:ext>
            </a:extLst>
          </p:cNvPr>
          <p:cNvSpPr>
            <a:spLocks noGrp="1"/>
          </p:cNvSpPr>
          <p:nvPr>
            <p:ph type="sldNum" sz="quarter" idx="5"/>
          </p:nvPr>
        </p:nvSpPr>
        <p:spPr/>
        <p:txBody>
          <a:bodyPr/>
          <a:lstStyle/>
          <a:p>
            <a:fld id="{C123C96B-2B3F-7242-90A1-56E5F222F20D}" type="slidenum">
              <a:rPr lang="en-US" smtClean="0"/>
              <a:t>14</a:t>
            </a:fld>
            <a:endParaRPr lang="en-US"/>
          </a:p>
        </p:txBody>
      </p:sp>
    </p:spTree>
    <p:extLst>
      <p:ext uri="{BB962C8B-B14F-4D97-AF65-F5344CB8AC3E}">
        <p14:creationId xmlns:p14="http://schemas.microsoft.com/office/powerpoint/2010/main" val="18314699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102CFA-421E-5D53-3BAF-81A2C9E2CC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F27FA9-55EE-9680-7EE1-C6F30B5F2C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385025-F517-CCF3-A022-D052189A19D8}"/>
              </a:ext>
            </a:extLst>
          </p:cNvPr>
          <p:cNvSpPr>
            <a:spLocks noGrp="1"/>
          </p:cNvSpPr>
          <p:nvPr>
            <p:ph type="body" idx="1"/>
          </p:nvPr>
        </p:nvSpPr>
        <p:spPr/>
        <p:txBody>
          <a:bodyPr/>
          <a:lstStyle/>
          <a:p>
            <a:r>
              <a:rPr lang="en-US" dirty="0"/>
              <a:t>calculated Spearman’s rank correlation coefficient (Spearman’s </a:t>
            </a:r>
            <a:r>
              <a:rPr lang="el-GR" dirty="0"/>
              <a:t>ρ), </a:t>
            </a:r>
            <a:r>
              <a:rPr lang="en-US" dirty="0"/>
              <a:t>which is a nonparametric evaluation of the correlation between variables. The value for </a:t>
            </a:r>
            <a:r>
              <a:rPr lang="el-GR" dirty="0"/>
              <a:t>ρ </a:t>
            </a:r>
            <a:r>
              <a:rPr lang="en-US" dirty="0"/>
              <a:t>varies between 1 (perfect correlation) and -1 (perfect inverse correlation), where 0 indicates no correlation.</a:t>
            </a:r>
          </a:p>
          <a:p>
            <a:endParaRPr lang="en-US" dirty="0"/>
          </a:p>
          <a:p>
            <a:r>
              <a:rPr lang="en-US" dirty="0"/>
              <a:t>I’m confused! Why is S8 not positive?</a:t>
            </a:r>
          </a:p>
        </p:txBody>
      </p:sp>
      <p:sp>
        <p:nvSpPr>
          <p:cNvPr id="4" name="Slide Number Placeholder 3">
            <a:extLst>
              <a:ext uri="{FF2B5EF4-FFF2-40B4-BE49-F238E27FC236}">
                <a16:creationId xmlns:a16="http://schemas.microsoft.com/office/drawing/2014/main" id="{1723227D-9BB8-CC10-8592-B9DE2446E05D}"/>
              </a:ext>
            </a:extLst>
          </p:cNvPr>
          <p:cNvSpPr>
            <a:spLocks noGrp="1"/>
          </p:cNvSpPr>
          <p:nvPr>
            <p:ph type="sldNum" sz="quarter" idx="5"/>
          </p:nvPr>
        </p:nvSpPr>
        <p:spPr/>
        <p:txBody>
          <a:bodyPr/>
          <a:lstStyle/>
          <a:p>
            <a:fld id="{C123C96B-2B3F-7242-90A1-56E5F222F20D}" type="slidenum">
              <a:rPr lang="en-US" smtClean="0"/>
              <a:t>15</a:t>
            </a:fld>
            <a:endParaRPr lang="en-US"/>
          </a:p>
        </p:txBody>
      </p:sp>
    </p:spTree>
    <p:extLst>
      <p:ext uri="{BB962C8B-B14F-4D97-AF65-F5344CB8AC3E}">
        <p14:creationId xmlns:p14="http://schemas.microsoft.com/office/powerpoint/2010/main" val="7114386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A2F99-D214-F1AB-F83A-C8E7ECD113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AC4DB1-7584-DE5E-22F7-11CA8645DF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C750D7-A032-177A-8D9A-E85A307F87E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454AB7-BB1A-6B7E-D4FB-FB3528985022}"/>
              </a:ext>
            </a:extLst>
          </p:cNvPr>
          <p:cNvSpPr>
            <a:spLocks noGrp="1"/>
          </p:cNvSpPr>
          <p:nvPr>
            <p:ph type="sldNum" sz="quarter" idx="5"/>
          </p:nvPr>
        </p:nvSpPr>
        <p:spPr/>
        <p:txBody>
          <a:bodyPr/>
          <a:lstStyle/>
          <a:p>
            <a:fld id="{C123C96B-2B3F-7242-90A1-56E5F222F20D}" type="slidenum">
              <a:rPr lang="en-US" smtClean="0"/>
              <a:t>16</a:t>
            </a:fld>
            <a:endParaRPr lang="en-US"/>
          </a:p>
        </p:txBody>
      </p:sp>
    </p:spTree>
    <p:extLst>
      <p:ext uri="{BB962C8B-B14F-4D97-AF65-F5344CB8AC3E}">
        <p14:creationId xmlns:p14="http://schemas.microsoft.com/office/powerpoint/2010/main" val="8688776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92C9F6-4546-AB59-799C-553609EED9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73022E-5504-C54F-E58C-B1D20FAE24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823EA2-33D2-3E92-F079-658210F38F0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DB38A56-DB77-CB62-F63F-6A3EA74C6F69}"/>
              </a:ext>
            </a:extLst>
          </p:cNvPr>
          <p:cNvSpPr>
            <a:spLocks noGrp="1"/>
          </p:cNvSpPr>
          <p:nvPr>
            <p:ph type="sldNum" sz="quarter" idx="5"/>
          </p:nvPr>
        </p:nvSpPr>
        <p:spPr/>
        <p:txBody>
          <a:bodyPr/>
          <a:lstStyle/>
          <a:p>
            <a:fld id="{C123C96B-2B3F-7242-90A1-56E5F222F20D}" type="slidenum">
              <a:rPr lang="en-US" smtClean="0"/>
              <a:t>17</a:t>
            </a:fld>
            <a:endParaRPr lang="en-US"/>
          </a:p>
        </p:txBody>
      </p:sp>
    </p:spTree>
    <p:extLst>
      <p:ext uri="{BB962C8B-B14F-4D97-AF65-F5344CB8AC3E}">
        <p14:creationId xmlns:p14="http://schemas.microsoft.com/office/powerpoint/2010/main" val="36170489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285F6D-CA68-AB16-C83D-8F14A18EC8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631F61-7C03-8C10-1FBD-05BA2AFB8D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8C31E8-EFE2-E1B6-D693-45BA7B53148C}"/>
              </a:ext>
            </a:extLst>
          </p:cNvPr>
          <p:cNvSpPr>
            <a:spLocks noGrp="1"/>
          </p:cNvSpPr>
          <p:nvPr>
            <p:ph type="body" idx="1"/>
          </p:nvPr>
        </p:nvSpPr>
        <p:spPr/>
        <p:txBody>
          <a:bodyPr/>
          <a:lstStyle/>
          <a:p>
            <a:r>
              <a:rPr lang="en-US" dirty="0"/>
              <a:t>Users’ incomplete understanding of the scale of potential attacks thus seems to be a root cause of bad passwords. As we surveyed in the background section, the spectrum of threats to passwords is complex and nuanced. For instance, a password’s resistance to large-scale guessing matters mostly if the user reuses that password for other accounts [26] or if the service provider fails to follow security best practices. Following the principle of defense in depth, users should protect themselves against all likely attackers, which is why security</a:t>
            </a:r>
          </a:p>
          <a:p>
            <a:r>
              <a:rPr lang="en-US" dirty="0"/>
              <a:t>experts often recommend using password managers to store unique passwords for each account</a:t>
            </a:r>
          </a:p>
        </p:txBody>
      </p:sp>
      <p:sp>
        <p:nvSpPr>
          <p:cNvPr id="4" name="Slide Number Placeholder 3">
            <a:extLst>
              <a:ext uri="{FF2B5EF4-FFF2-40B4-BE49-F238E27FC236}">
                <a16:creationId xmlns:a16="http://schemas.microsoft.com/office/drawing/2014/main" id="{20907860-79D9-9B77-A7EA-C6A4355113C9}"/>
              </a:ext>
            </a:extLst>
          </p:cNvPr>
          <p:cNvSpPr>
            <a:spLocks noGrp="1"/>
          </p:cNvSpPr>
          <p:nvPr>
            <p:ph type="sldNum" sz="quarter" idx="5"/>
          </p:nvPr>
        </p:nvSpPr>
        <p:spPr/>
        <p:txBody>
          <a:bodyPr/>
          <a:lstStyle/>
          <a:p>
            <a:fld id="{C123C96B-2B3F-7242-90A1-56E5F222F20D}" type="slidenum">
              <a:rPr lang="en-US" smtClean="0"/>
              <a:t>18</a:t>
            </a:fld>
            <a:endParaRPr lang="en-US"/>
          </a:p>
        </p:txBody>
      </p:sp>
    </p:spTree>
    <p:extLst>
      <p:ext uri="{BB962C8B-B14F-4D97-AF65-F5344CB8AC3E}">
        <p14:creationId xmlns:p14="http://schemas.microsoft.com/office/powerpoint/2010/main" val="37848230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B766DE-FB7A-8081-FF27-0EDA4CC04B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00C489-87EF-BD4F-D897-6562CA0C06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DEE4F8-C08D-D7E4-716A-1A7F627C4A8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1126BFA-2442-2D0C-80B1-0DDB497B072D}"/>
              </a:ext>
            </a:extLst>
          </p:cNvPr>
          <p:cNvSpPr>
            <a:spLocks noGrp="1"/>
          </p:cNvSpPr>
          <p:nvPr>
            <p:ph type="sldNum" sz="quarter" idx="5"/>
          </p:nvPr>
        </p:nvSpPr>
        <p:spPr/>
        <p:txBody>
          <a:bodyPr/>
          <a:lstStyle/>
          <a:p>
            <a:fld id="{C123C96B-2B3F-7242-90A1-56E5F222F20D}" type="slidenum">
              <a:rPr lang="en-US" smtClean="0"/>
              <a:t>19</a:t>
            </a:fld>
            <a:endParaRPr lang="en-US"/>
          </a:p>
        </p:txBody>
      </p:sp>
    </p:spTree>
    <p:extLst>
      <p:ext uri="{BB962C8B-B14F-4D97-AF65-F5344CB8AC3E}">
        <p14:creationId xmlns:p14="http://schemas.microsoft.com/office/powerpoint/2010/main" val="4044445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7D42CA-ED6F-A7C3-917A-4F3F093402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0EDED3-6926-EFAE-D618-CDDA0D9F78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C54B9E-6B72-5076-A77A-9CA6499E327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82C5F1-DF20-7330-145E-33F02516CFFB}"/>
              </a:ext>
            </a:extLst>
          </p:cNvPr>
          <p:cNvSpPr>
            <a:spLocks noGrp="1"/>
          </p:cNvSpPr>
          <p:nvPr>
            <p:ph type="sldNum" sz="quarter" idx="5"/>
          </p:nvPr>
        </p:nvSpPr>
        <p:spPr/>
        <p:txBody>
          <a:bodyPr/>
          <a:lstStyle/>
          <a:p>
            <a:fld id="{C123C96B-2B3F-7242-90A1-56E5F222F20D}" type="slidenum">
              <a:rPr lang="en-US" smtClean="0"/>
              <a:t>3</a:t>
            </a:fld>
            <a:endParaRPr lang="en-US"/>
          </a:p>
        </p:txBody>
      </p:sp>
    </p:spTree>
    <p:extLst>
      <p:ext uri="{BB962C8B-B14F-4D97-AF65-F5344CB8AC3E}">
        <p14:creationId xmlns:p14="http://schemas.microsoft.com/office/powerpoint/2010/main" val="3525478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23C96B-2B3F-7242-90A1-56E5F222F20D}" type="slidenum">
              <a:rPr lang="en-US" smtClean="0"/>
              <a:t>4</a:t>
            </a:fld>
            <a:endParaRPr lang="en-US"/>
          </a:p>
        </p:txBody>
      </p:sp>
    </p:spTree>
    <p:extLst>
      <p:ext uri="{BB962C8B-B14F-4D97-AF65-F5344CB8AC3E}">
        <p14:creationId xmlns:p14="http://schemas.microsoft.com/office/powerpoint/2010/main" val="3319351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EAC332-C020-1EC0-0FDB-2398175058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DC063A-1269-7D30-51A4-96F7A10D88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81E566-6242-3667-2A12-8691B26BB67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B536985-C6D6-E1A6-48D8-44F2AFD476EC}"/>
              </a:ext>
            </a:extLst>
          </p:cNvPr>
          <p:cNvSpPr>
            <a:spLocks noGrp="1"/>
          </p:cNvSpPr>
          <p:nvPr>
            <p:ph type="sldNum" sz="quarter" idx="5"/>
          </p:nvPr>
        </p:nvSpPr>
        <p:spPr/>
        <p:txBody>
          <a:bodyPr/>
          <a:lstStyle/>
          <a:p>
            <a:fld id="{C123C96B-2B3F-7242-90A1-56E5F222F20D}" type="slidenum">
              <a:rPr lang="en-US" smtClean="0"/>
              <a:t>5</a:t>
            </a:fld>
            <a:endParaRPr lang="en-US"/>
          </a:p>
        </p:txBody>
      </p:sp>
    </p:spTree>
    <p:extLst>
      <p:ext uri="{BB962C8B-B14F-4D97-AF65-F5344CB8AC3E}">
        <p14:creationId xmlns:p14="http://schemas.microsoft.com/office/powerpoint/2010/main" val="41648988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0C515C-9ABD-31F6-ED75-2CF7087689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358136-3E1E-B415-6E56-1D817CF69E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34C6F9-BF9A-8502-6372-3292CD1A825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B2CB687-BD31-AB8B-BC92-FA93D22C3D97}"/>
              </a:ext>
            </a:extLst>
          </p:cNvPr>
          <p:cNvSpPr>
            <a:spLocks noGrp="1"/>
          </p:cNvSpPr>
          <p:nvPr>
            <p:ph type="sldNum" sz="quarter" idx="5"/>
          </p:nvPr>
        </p:nvSpPr>
        <p:spPr/>
        <p:txBody>
          <a:bodyPr/>
          <a:lstStyle/>
          <a:p>
            <a:fld id="{C123C96B-2B3F-7242-90A1-56E5F222F20D}" type="slidenum">
              <a:rPr lang="en-US" smtClean="0"/>
              <a:t>6</a:t>
            </a:fld>
            <a:endParaRPr lang="en-US"/>
          </a:p>
        </p:txBody>
      </p:sp>
    </p:spTree>
    <p:extLst>
      <p:ext uri="{BB962C8B-B14F-4D97-AF65-F5344CB8AC3E}">
        <p14:creationId xmlns:p14="http://schemas.microsoft.com/office/powerpoint/2010/main" val="1082797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4F516-A127-8C13-8A15-EE65621550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DF2020-C3F4-455F-EDE0-73B3FEE827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A674C5-6A76-8695-F46B-A4AE70FD9DB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650D95F-03DC-E3F1-732A-496CAEF1E82C}"/>
              </a:ext>
            </a:extLst>
          </p:cNvPr>
          <p:cNvSpPr>
            <a:spLocks noGrp="1"/>
          </p:cNvSpPr>
          <p:nvPr>
            <p:ph type="sldNum" sz="quarter" idx="5"/>
          </p:nvPr>
        </p:nvSpPr>
        <p:spPr/>
        <p:txBody>
          <a:bodyPr/>
          <a:lstStyle/>
          <a:p>
            <a:fld id="{C123C96B-2B3F-7242-90A1-56E5F222F20D}" type="slidenum">
              <a:rPr lang="en-US" smtClean="0"/>
              <a:t>7</a:t>
            </a:fld>
            <a:endParaRPr lang="en-US"/>
          </a:p>
        </p:txBody>
      </p:sp>
    </p:spTree>
    <p:extLst>
      <p:ext uri="{BB962C8B-B14F-4D97-AF65-F5344CB8AC3E}">
        <p14:creationId xmlns:p14="http://schemas.microsoft.com/office/powerpoint/2010/main" val="4123831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AB993-257F-3567-E6AD-A6A2F3EDA2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019FA7-A240-A260-4ED1-0FA840882E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EEC4BB-1360-5EC8-C4D3-88994E76133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C653C7-9456-2A23-106C-65F638E3D2B1}"/>
              </a:ext>
            </a:extLst>
          </p:cNvPr>
          <p:cNvSpPr>
            <a:spLocks noGrp="1"/>
          </p:cNvSpPr>
          <p:nvPr>
            <p:ph type="sldNum" sz="quarter" idx="5"/>
          </p:nvPr>
        </p:nvSpPr>
        <p:spPr/>
        <p:txBody>
          <a:bodyPr/>
          <a:lstStyle/>
          <a:p>
            <a:fld id="{C123C96B-2B3F-7242-90A1-56E5F222F20D}" type="slidenum">
              <a:rPr lang="en-US" smtClean="0"/>
              <a:t>8</a:t>
            </a:fld>
            <a:endParaRPr lang="en-US"/>
          </a:p>
        </p:txBody>
      </p:sp>
    </p:spTree>
    <p:extLst>
      <p:ext uri="{BB962C8B-B14F-4D97-AF65-F5344CB8AC3E}">
        <p14:creationId xmlns:p14="http://schemas.microsoft.com/office/powerpoint/2010/main" val="38383907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D0EAE-D7BE-3093-2D0A-AA5B1C7CE7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42E56C-C27C-90E1-EBBF-5DBBCEB0CD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9FD133-FA09-8C28-A0F3-A80F03E7A5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0E162DB-18C0-2002-E910-62993D43DF0D}"/>
              </a:ext>
            </a:extLst>
          </p:cNvPr>
          <p:cNvSpPr>
            <a:spLocks noGrp="1"/>
          </p:cNvSpPr>
          <p:nvPr>
            <p:ph type="sldNum" sz="quarter" idx="5"/>
          </p:nvPr>
        </p:nvSpPr>
        <p:spPr/>
        <p:txBody>
          <a:bodyPr/>
          <a:lstStyle/>
          <a:p>
            <a:fld id="{C123C96B-2B3F-7242-90A1-56E5F222F20D}" type="slidenum">
              <a:rPr lang="en-US" smtClean="0"/>
              <a:t>9</a:t>
            </a:fld>
            <a:endParaRPr lang="en-US"/>
          </a:p>
        </p:txBody>
      </p:sp>
    </p:spTree>
    <p:extLst>
      <p:ext uri="{BB962C8B-B14F-4D97-AF65-F5344CB8AC3E}">
        <p14:creationId xmlns:p14="http://schemas.microsoft.com/office/powerpoint/2010/main" val="2470890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46C989-9F91-ED94-79DA-0F1EF5FA99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F414E9-2509-E5A0-5231-363B2B57D5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8A3B74-87EB-29D9-AA55-FE782172AFB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18C9CC1-AC22-6C92-D990-49EA04CF6FC1}"/>
              </a:ext>
            </a:extLst>
          </p:cNvPr>
          <p:cNvSpPr>
            <a:spLocks noGrp="1"/>
          </p:cNvSpPr>
          <p:nvPr>
            <p:ph type="sldNum" sz="quarter" idx="5"/>
          </p:nvPr>
        </p:nvSpPr>
        <p:spPr/>
        <p:txBody>
          <a:bodyPr/>
          <a:lstStyle/>
          <a:p>
            <a:fld id="{C123C96B-2B3F-7242-90A1-56E5F222F20D}" type="slidenum">
              <a:rPr lang="en-US" smtClean="0"/>
              <a:t>10</a:t>
            </a:fld>
            <a:endParaRPr lang="en-US"/>
          </a:p>
        </p:txBody>
      </p:sp>
    </p:spTree>
    <p:extLst>
      <p:ext uri="{BB962C8B-B14F-4D97-AF65-F5344CB8AC3E}">
        <p14:creationId xmlns:p14="http://schemas.microsoft.com/office/powerpoint/2010/main" val="41978289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2188148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26608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473906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4007979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835124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BC6361F-31DF-994C-9089-BE54C03D95A3}" type="datetimeFigureOut">
              <a:rPr lang="en-US" smtClean="0"/>
              <a:t>9/10/25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914481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BC6361F-31DF-994C-9089-BE54C03D95A3}" type="datetimeFigureOut">
              <a:rPr lang="en-US" smtClean="0"/>
              <a:t>9/10/25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135053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BC6361F-31DF-994C-9089-BE54C03D95A3}" type="datetimeFigureOut">
              <a:rPr lang="en-US" smtClean="0"/>
              <a:t>9/10/25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1492556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C6361F-31DF-994C-9089-BE54C03D95A3}" type="datetimeFigureOut">
              <a:rPr lang="en-US" smtClean="0"/>
              <a:t>9/10/25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1857036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C6361F-31DF-994C-9089-BE54C03D95A3}" type="datetimeFigureOut">
              <a:rPr lang="en-US" smtClean="0"/>
              <a:t>9/10/25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2182464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C6361F-31DF-994C-9089-BE54C03D95A3}" type="datetimeFigureOut">
              <a:rPr lang="en-US" smtClean="0"/>
              <a:t>9/10/25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1413809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C6361F-31DF-994C-9089-BE54C03D95A3}" type="datetimeFigureOut">
              <a:rPr lang="en-US" smtClean="0"/>
              <a:t>9/10/25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ADC5EA-A2B1-7B40-9120-F226EF34BE09}" type="slidenum">
              <a:rPr lang="en-US" smtClean="0"/>
              <a:t>‹#›</a:t>
            </a:fld>
            <a:endParaRPr lang="en-US"/>
          </a:p>
        </p:txBody>
      </p:sp>
    </p:spTree>
    <p:extLst>
      <p:ext uri="{BB962C8B-B14F-4D97-AF65-F5344CB8AC3E}">
        <p14:creationId xmlns:p14="http://schemas.microsoft.com/office/powerpoint/2010/main" val="373069328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129DE-5D96-1CE2-18C6-A256829712ED}"/>
              </a:ext>
            </a:extLst>
          </p:cNvPr>
          <p:cNvSpPr>
            <a:spLocks noGrp="1"/>
          </p:cNvSpPr>
          <p:nvPr>
            <p:ph type="ctrTitle"/>
          </p:nvPr>
        </p:nvSpPr>
        <p:spPr>
          <a:xfrm>
            <a:off x="1524000" y="564424"/>
            <a:ext cx="9144000" cy="2387600"/>
          </a:xfrm>
        </p:spPr>
        <p:txBody>
          <a:bodyPr/>
          <a:lstStyle/>
          <a:p>
            <a:r>
              <a:rPr lang="en-US" dirty="0"/>
              <a:t>Empirical Security &amp; Privacy, for Humans</a:t>
            </a:r>
          </a:p>
        </p:txBody>
      </p:sp>
      <p:sp>
        <p:nvSpPr>
          <p:cNvPr id="3" name="Subtitle 2">
            <a:extLst>
              <a:ext uri="{FF2B5EF4-FFF2-40B4-BE49-F238E27FC236}">
                <a16:creationId xmlns:a16="http://schemas.microsoft.com/office/drawing/2014/main" id="{49942452-83B7-A233-BC53-30327B7B93D4}"/>
              </a:ext>
            </a:extLst>
          </p:cNvPr>
          <p:cNvSpPr>
            <a:spLocks noGrp="1"/>
          </p:cNvSpPr>
          <p:nvPr>
            <p:ph type="subTitle" idx="1"/>
          </p:nvPr>
        </p:nvSpPr>
        <p:spPr>
          <a:xfrm>
            <a:off x="1524000" y="3044099"/>
            <a:ext cx="9144000" cy="3147420"/>
          </a:xfrm>
        </p:spPr>
        <p:txBody>
          <a:bodyPr>
            <a:normAutofit/>
          </a:bodyPr>
          <a:lstStyle/>
          <a:p>
            <a:r>
              <a:rPr lang="en-US" sz="3200" dirty="0"/>
              <a:t>UPenn CIS 7000-010</a:t>
            </a:r>
          </a:p>
          <a:p>
            <a:r>
              <a:rPr lang="en-US" sz="3200" dirty="0"/>
              <a:t>9/11/2025</a:t>
            </a:r>
          </a:p>
          <a:p>
            <a:endParaRPr lang="en-US" dirty="0"/>
          </a:p>
        </p:txBody>
      </p:sp>
      <p:pic>
        <p:nvPicPr>
          <p:cNvPr id="3074" name="Picture 2" descr="Download Penn Logos | Penn Brand Standards">
            <a:extLst>
              <a:ext uri="{FF2B5EF4-FFF2-40B4-BE49-F238E27FC236}">
                <a16:creationId xmlns:a16="http://schemas.microsoft.com/office/drawing/2014/main" id="{1CDBA5D0-00EB-4BD7-7AE9-EBF7EA0B1B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2875" y="2044931"/>
            <a:ext cx="4150925" cy="2768138"/>
          </a:xfrm>
          <a:prstGeom prst="rect">
            <a:avLst/>
          </a:prstGeom>
          <a:noFill/>
          <a:extLst>
            <a:ext uri="{909E8E84-426E-40DD-AFC4-6F175D3DCCD1}">
              <a14:hiddenFill xmlns:a14="http://schemas.microsoft.com/office/drawing/2010/main">
                <a:solidFill>
                  <a:srgbClr val="FFFFFF"/>
                </a:solidFill>
              </a14:hiddenFill>
            </a:ext>
          </a:extLst>
        </p:spPr>
      </p:pic>
      <p:sp>
        <p:nvSpPr>
          <p:cNvPr id="4" name="Subtitle 2">
            <a:extLst>
              <a:ext uri="{FF2B5EF4-FFF2-40B4-BE49-F238E27FC236}">
                <a16:creationId xmlns:a16="http://schemas.microsoft.com/office/drawing/2014/main" id="{4C2687FC-3CEA-D6F7-318B-18496E8BB8AE}"/>
              </a:ext>
            </a:extLst>
          </p:cNvPr>
          <p:cNvSpPr txBox="1">
            <a:spLocks/>
          </p:cNvSpPr>
          <p:nvPr/>
        </p:nvSpPr>
        <p:spPr>
          <a:xfrm>
            <a:off x="1524000" y="4674413"/>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5000" dirty="0"/>
              <a:t>Security – Passwords</a:t>
            </a:r>
          </a:p>
        </p:txBody>
      </p:sp>
      <p:pic>
        <p:nvPicPr>
          <p:cNvPr id="5" name="Picture 4">
            <a:extLst>
              <a:ext uri="{FF2B5EF4-FFF2-40B4-BE49-F238E27FC236}">
                <a16:creationId xmlns:a16="http://schemas.microsoft.com/office/drawing/2014/main" id="{DC24F5A3-CC48-C1E1-5CCF-FC184CF4A213}"/>
              </a:ext>
            </a:extLst>
          </p:cNvPr>
          <p:cNvPicPr>
            <a:picLocks noChangeAspect="1"/>
          </p:cNvPicPr>
          <p:nvPr/>
        </p:nvPicPr>
        <p:blipFill>
          <a:blip r:embed="rId3"/>
          <a:stretch>
            <a:fillRect/>
          </a:stretch>
        </p:blipFill>
        <p:spPr>
          <a:xfrm>
            <a:off x="392625" y="1910746"/>
            <a:ext cx="4556501" cy="3036508"/>
          </a:xfrm>
          <a:prstGeom prst="rect">
            <a:avLst/>
          </a:prstGeom>
        </p:spPr>
      </p:pic>
    </p:spTree>
    <p:extLst>
      <p:ext uri="{BB962C8B-B14F-4D97-AF65-F5344CB8AC3E}">
        <p14:creationId xmlns:p14="http://schemas.microsoft.com/office/powerpoint/2010/main" val="3492021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FE71BD-98BA-D33A-78F0-7FA9EDC0CF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CCF5C1-8ED3-7B72-44CC-EB7CC6FDDE12}"/>
              </a:ext>
            </a:extLst>
          </p:cNvPr>
          <p:cNvSpPr>
            <a:spLocks noGrp="1"/>
          </p:cNvSpPr>
          <p:nvPr>
            <p:ph type="title"/>
          </p:nvPr>
        </p:nvSpPr>
        <p:spPr/>
        <p:txBody>
          <a:bodyPr/>
          <a:lstStyle/>
          <a:p>
            <a:r>
              <a:rPr lang="en-US" dirty="0"/>
              <a:t>Study participants</a:t>
            </a:r>
          </a:p>
        </p:txBody>
      </p:sp>
      <p:sp>
        <p:nvSpPr>
          <p:cNvPr id="4" name="Content Placeholder 3">
            <a:extLst>
              <a:ext uri="{FF2B5EF4-FFF2-40B4-BE49-F238E27FC236}">
                <a16:creationId xmlns:a16="http://schemas.microsoft.com/office/drawing/2014/main" id="{6E1BF0C4-CD04-6C74-987B-EB9F53538D8D}"/>
              </a:ext>
            </a:extLst>
          </p:cNvPr>
          <p:cNvSpPr>
            <a:spLocks noGrp="1"/>
          </p:cNvSpPr>
          <p:nvPr>
            <p:ph idx="1"/>
          </p:nvPr>
        </p:nvSpPr>
        <p:spPr>
          <a:xfrm>
            <a:off x="838199" y="1825625"/>
            <a:ext cx="3880757" cy="4351338"/>
          </a:xfrm>
        </p:spPr>
        <p:txBody>
          <a:bodyPr>
            <a:normAutofit fontScale="92500" lnSpcReduction="10000"/>
          </a:bodyPr>
          <a:lstStyle/>
          <a:p>
            <a:r>
              <a:rPr lang="en-US" dirty="0"/>
              <a:t>165 recruited from Mechanical Turk in USA</a:t>
            </a:r>
          </a:p>
          <a:p>
            <a:r>
              <a:rPr lang="en-US" dirty="0"/>
              <a:t>Nearly gender-balanced </a:t>
            </a:r>
          </a:p>
          <a:p>
            <a:r>
              <a:rPr lang="en-US" dirty="0"/>
              <a:t>33 U.S. states. </a:t>
            </a:r>
          </a:p>
          <a:p>
            <a:r>
              <a:rPr lang="en-US" dirty="0"/>
              <a:t>Age from 18–66</a:t>
            </a:r>
          </a:p>
          <a:p>
            <a:pPr lvl="1"/>
            <a:r>
              <a:rPr lang="en-US" dirty="0"/>
              <a:t>mean age of 34.2 years </a:t>
            </a:r>
          </a:p>
          <a:p>
            <a:pPr lvl="1"/>
            <a:r>
              <a:rPr lang="en-US" dirty="0"/>
              <a:t>median of 33</a:t>
            </a:r>
          </a:p>
          <a:p>
            <a:r>
              <a:rPr lang="en-US" dirty="0"/>
              <a:t>Few participants had special familiarity with security</a:t>
            </a:r>
          </a:p>
          <a:p>
            <a:r>
              <a:rPr lang="en-US" dirty="0"/>
              <a:t>Paid $5 to participate</a:t>
            </a:r>
          </a:p>
        </p:txBody>
      </p:sp>
      <p:pic>
        <p:nvPicPr>
          <p:cNvPr id="3" name="Picture 2">
            <a:extLst>
              <a:ext uri="{FF2B5EF4-FFF2-40B4-BE49-F238E27FC236}">
                <a16:creationId xmlns:a16="http://schemas.microsoft.com/office/drawing/2014/main" id="{A8A414BE-0AE2-CC6E-E219-F2968B8449C5}"/>
              </a:ext>
            </a:extLst>
          </p:cNvPr>
          <p:cNvPicPr>
            <a:picLocks noChangeAspect="1"/>
          </p:cNvPicPr>
          <p:nvPr/>
        </p:nvPicPr>
        <p:blipFill>
          <a:blip r:embed="rId3"/>
          <a:stretch>
            <a:fillRect/>
          </a:stretch>
        </p:blipFill>
        <p:spPr>
          <a:xfrm>
            <a:off x="5246505" y="583004"/>
            <a:ext cx="6890930" cy="5691991"/>
          </a:xfrm>
          <a:prstGeom prst="rect">
            <a:avLst/>
          </a:prstGeom>
        </p:spPr>
      </p:pic>
    </p:spTree>
    <p:extLst>
      <p:ext uri="{BB962C8B-B14F-4D97-AF65-F5344CB8AC3E}">
        <p14:creationId xmlns:p14="http://schemas.microsoft.com/office/powerpoint/2010/main" val="115418056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5EECFF-2972-1C93-DF33-A186A8C9FB4B}"/>
            </a:ext>
          </a:extLst>
        </p:cNvPr>
        <p:cNvGrpSpPr/>
        <p:nvPr/>
      </p:nvGrpSpPr>
      <p:grpSpPr>
        <a:xfrm>
          <a:off x="0" y="0"/>
          <a:ext cx="0" cy="0"/>
          <a:chOff x="0" y="0"/>
          <a:chExt cx="0" cy="0"/>
        </a:xfrm>
      </p:grpSpPr>
      <p:sp>
        <p:nvSpPr>
          <p:cNvPr id="15" name="Title 14">
            <a:extLst>
              <a:ext uri="{FF2B5EF4-FFF2-40B4-BE49-F238E27FC236}">
                <a16:creationId xmlns:a16="http://schemas.microsoft.com/office/drawing/2014/main" id="{901A8F9D-A73C-048D-7BA1-8EB155408BD2}"/>
              </a:ext>
            </a:extLst>
          </p:cNvPr>
          <p:cNvSpPr>
            <a:spLocks noGrp="1"/>
          </p:cNvSpPr>
          <p:nvPr>
            <p:ph type="title"/>
          </p:nvPr>
        </p:nvSpPr>
        <p:spPr/>
        <p:txBody>
          <a:bodyPr/>
          <a:lstStyle/>
          <a:p>
            <a:r>
              <a:rPr lang="en-US" dirty="0"/>
              <a:t>Analysis</a:t>
            </a:r>
          </a:p>
        </p:txBody>
      </p:sp>
      <p:pic>
        <p:nvPicPr>
          <p:cNvPr id="8" name="Picture 7">
            <a:extLst>
              <a:ext uri="{FF2B5EF4-FFF2-40B4-BE49-F238E27FC236}">
                <a16:creationId xmlns:a16="http://schemas.microsoft.com/office/drawing/2014/main" id="{F92A4C19-7BCC-E58A-94DE-0FBBF1A9E4A0}"/>
              </a:ext>
            </a:extLst>
          </p:cNvPr>
          <p:cNvPicPr>
            <a:picLocks noChangeAspect="1"/>
          </p:cNvPicPr>
          <p:nvPr/>
        </p:nvPicPr>
        <p:blipFill>
          <a:blip r:embed="rId3"/>
          <a:stretch>
            <a:fillRect/>
          </a:stretch>
        </p:blipFill>
        <p:spPr>
          <a:xfrm>
            <a:off x="5518245" y="0"/>
            <a:ext cx="6673755" cy="6858000"/>
          </a:xfrm>
          <a:prstGeom prst="rect">
            <a:avLst/>
          </a:prstGeom>
        </p:spPr>
      </p:pic>
      <p:pic>
        <p:nvPicPr>
          <p:cNvPr id="11" name="Picture 10">
            <a:extLst>
              <a:ext uri="{FF2B5EF4-FFF2-40B4-BE49-F238E27FC236}">
                <a16:creationId xmlns:a16="http://schemas.microsoft.com/office/drawing/2014/main" id="{4748821D-8EF2-8124-F82F-45B4537F3B6C}"/>
              </a:ext>
            </a:extLst>
          </p:cNvPr>
          <p:cNvPicPr>
            <a:picLocks noChangeAspect="1"/>
          </p:cNvPicPr>
          <p:nvPr/>
        </p:nvPicPr>
        <p:blipFill>
          <a:blip r:embed="rId4"/>
          <a:stretch>
            <a:fillRect/>
          </a:stretch>
        </p:blipFill>
        <p:spPr>
          <a:xfrm>
            <a:off x="353786" y="0"/>
            <a:ext cx="4952625" cy="6858000"/>
          </a:xfrm>
          <a:prstGeom prst="rect">
            <a:avLst/>
          </a:prstGeom>
        </p:spPr>
      </p:pic>
      <p:sp>
        <p:nvSpPr>
          <p:cNvPr id="12" name="TextBox 11">
            <a:extLst>
              <a:ext uri="{FF2B5EF4-FFF2-40B4-BE49-F238E27FC236}">
                <a16:creationId xmlns:a16="http://schemas.microsoft.com/office/drawing/2014/main" id="{ABA34982-ED10-B30B-E3FA-3C2EA046D81B}"/>
              </a:ext>
            </a:extLst>
          </p:cNvPr>
          <p:cNvSpPr txBox="1"/>
          <p:nvPr/>
        </p:nvSpPr>
        <p:spPr>
          <a:xfrm>
            <a:off x="2243922" y="1067998"/>
            <a:ext cx="3544625" cy="369332"/>
          </a:xfrm>
          <a:prstGeom prst="rect">
            <a:avLst/>
          </a:prstGeom>
          <a:solidFill>
            <a:schemeClr val="accent4"/>
          </a:solidFill>
        </p:spPr>
        <p:txBody>
          <a:bodyPr wrap="none" rtlCol="0">
            <a:spAutoFit/>
          </a:bodyPr>
          <a:lstStyle/>
          <a:p>
            <a:r>
              <a:rPr lang="en-US" dirty="0"/>
              <a:t>Qualitative analysis (text responses)</a:t>
            </a:r>
          </a:p>
        </p:txBody>
      </p:sp>
      <p:sp>
        <p:nvSpPr>
          <p:cNvPr id="13" name="TextBox 12">
            <a:extLst>
              <a:ext uri="{FF2B5EF4-FFF2-40B4-BE49-F238E27FC236}">
                <a16:creationId xmlns:a16="http://schemas.microsoft.com/office/drawing/2014/main" id="{6EDA57B0-EC1C-74C9-C6BB-DEA0D5B69CA3}"/>
              </a:ext>
            </a:extLst>
          </p:cNvPr>
          <p:cNvSpPr txBox="1"/>
          <p:nvPr/>
        </p:nvSpPr>
        <p:spPr>
          <a:xfrm>
            <a:off x="5788547" y="2135996"/>
            <a:ext cx="4451540" cy="369332"/>
          </a:xfrm>
          <a:prstGeom prst="rect">
            <a:avLst/>
          </a:prstGeom>
          <a:solidFill>
            <a:schemeClr val="accent4"/>
          </a:solidFill>
        </p:spPr>
        <p:txBody>
          <a:bodyPr wrap="none" rtlCol="0">
            <a:spAutoFit/>
          </a:bodyPr>
          <a:lstStyle/>
          <a:p>
            <a:r>
              <a:rPr lang="en-US" dirty="0"/>
              <a:t>Quantitative analysis (numeric, Boolean data)</a:t>
            </a:r>
          </a:p>
        </p:txBody>
      </p:sp>
      <p:sp>
        <p:nvSpPr>
          <p:cNvPr id="14" name="TextBox 13">
            <a:extLst>
              <a:ext uri="{FF2B5EF4-FFF2-40B4-BE49-F238E27FC236}">
                <a16:creationId xmlns:a16="http://schemas.microsoft.com/office/drawing/2014/main" id="{05B543AB-76E6-1641-40AA-143C3F5EC717}"/>
              </a:ext>
            </a:extLst>
          </p:cNvPr>
          <p:cNvSpPr txBox="1"/>
          <p:nvPr/>
        </p:nvSpPr>
        <p:spPr>
          <a:xfrm>
            <a:off x="4016234" y="6308209"/>
            <a:ext cx="4483407" cy="369332"/>
          </a:xfrm>
          <a:prstGeom prst="rect">
            <a:avLst/>
          </a:prstGeom>
          <a:solidFill>
            <a:schemeClr val="accent1"/>
          </a:solidFill>
          <a:ln>
            <a:solidFill>
              <a:schemeClr val="accent1"/>
            </a:solidFill>
          </a:ln>
        </p:spPr>
        <p:txBody>
          <a:bodyPr wrap="none" rtlCol="0">
            <a:spAutoFit/>
          </a:bodyPr>
          <a:lstStyle/>
          <a:p>
            <a:r>
              <a:rPr lang="en-US" dirty="0"/>
              <a:t>These free books linked from course webpage</a:t>
            </a:r>
          </a:p>
        </p:txBody>
      </p:sp>
    </p:spTree>
    <p:extLst>
      <p:ext uri="{BB962C8B-B14F-4D97-AF65-F5344CB8AC3E}">
        <p14:creationId xmlns:p14="http://schemas.microsoft.com/office/powerpoint/2010/main" val="18817862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up)">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up)">
                                      <p:cBhvr>
                                        <p:cTn id="15" dur="500"/>
                                        <p:tgtEl>
                                          <p:spTgt spid="12"/>
                                        </p:tgtEl>
                                      </p:cBhvr>
                                    </p:animEffect>
                                  </p:childTnLst>
                                </p:cTn>
                              </p:par>
                              <p:par>
                                <p:cTn id="16" presetID="22" presetClass="entr" presetSubtype="1"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up)">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dissolve">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3A2C187-0249-9134-CE00-06741E9AF8D5}"/>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043CACD1-332C-263E-E6A9-E364F0380FA6}"/>
              </a:ext>
            </a:extLst>
          </p:cNvPr>
          <p:cNvPicPr>
            <a:picLocks noChangeAspect="1"/>
          </p:cNvPicPr>
          <p:nvPr/>
        </p:nvPicPr>
        <p:blipFill>
          <a:blip r:embed="rId3"/>
          <a:stretch>
            <a:fillRect/>
          </a:stretch>
        </p:blipFill>
        <p:spPr>
          <a:xfrm>
            <a:off x="6389089" y="709238"/>
            <a:ext cx="3898115" cy="5568739"/>
          </a:xfrm>
          <a:prstGeom prst="rect">
            <a:avLst/>
          </a:prstGeom>
        </p:spPr>
      </p:pic>
      <p:sp>
        <p:nvSpPr>
          <p:cNvPr id="10" name="Title 9">
            <a:extLst>
              <a:ext uri="{FF2B5EF4-FFF2-40B4-BE49-F238E27FC236}">
                <a16:creationId xmlns:a16="http://schemas.microsoft.com/office/drawing/2014/main" id="{0B3161C3-CC0F-1F46-4FB1-D86453A48040}"/>
              </a:ext>
            </a:extLst>
          </p:cNvPr>
          <p:cNvSpPr>
            <a:spLocks noGrp="1"/>
          </p:cNvSpPr>
          <p:nvPr>
            <p:ph type="title"/>
          </p:nvPr>
        </p:nvSpPr>
        <p:spPr/>
        <p:txBody>
          <a:bodyPr/>
          <a:lstStyle/>
          <a:p>
            <a:r>
              <a:rPr lang="en-US" dirty="0"/>
              <a:t>Results: Comparison</a:t>
            </a:r>
          </a:p>
        </p:txBody>
      </p:sp>
      <p:sp>
        <p:nvSpPr>
          <p:cNvPr id="12" name="TextBox 11">
            <a:extLst>
              <a:ext uri="{FF2B5EF4-FFF2-40B4-BE49-F238E27FC236}">
                <a16:creationId xmlns:a16="http://schemas.microsoft.com/office/drawing/2014/main" id="{73FC4CBA-3FE9-BE5D-AB57-32DE1E72D30E}"/>
              </a:ext>
            </a:extLst>
          </p:cNvPr>
          <p:cNvSpPr txBox="1"/>
          <p:nvPr/>
        </p:nvSpPr>
        <p:spPr>
          <a:xfrm>
            <a:off x="838200" y="1735454"/>
            <a:ext cx="4380971" cy="4524315"/>
          </a:xfrm>
          <a:prstGeom prst="rect">
            <a:avLst/>
          </a:prstGeom>
          <a:noFill/>
        </p:spPr>
        <p:txBody>
          <a:bodyPr wrap="square">
            <a:spAutoFit/>
          </a:bodyPr>
          <a:lstStyle/>
          <a:p>
            <a:r>
              <a:rPr lang="en-US" b="1" dirty="0"/>
              <a:t>59 pairs (79%) were consistent with the performance of current password-cracking </a:t>
            </a:r>
            <a:r>
              <a:rPr lang="en-US" dirty="0"/>
              <a:t>approaches. Characterized practices:</a:t>
            </a:r>
          </a:p>
          <a:p>
            <a:pPr marL="285750" indent="-285750">
              <a:buFont typeface="Arial" panose="020B0604020202020204" pitchFamily="34" charset="0"/>
              <a:buChar char="•"/>
            </a:pPr>
            <a:r>
              <a:rPr lang="en-US" dirty="0"/>
              <a:t>capitalizing the middle of words, rather than the beginning</a:t>
            </a:r>
          </a:p>
          <a:p>
            <a:pPr marL="285750" indent="-285750">
              <a:buFont typeface="Arial" panose="020B0604020202020204" pitchFamily="34" charset="0"/>
              <a:buChar char="•"/>
            </a:pPr>
            <a:r>
              <a:rPr lang="en-US" dirty="0"/>
              <a:t>putting digits and symbols in the middle of the password, as opposed to the end</a:t>
            </a:r>
          </a:p>
          <a:p>
            <a:pPr marL="285750" indent="-285750">
              <a:buFont typeface="Arial" panose="020B0604020202020204" pitchFamily="34" charset="0"/>
              <a:buChar char="•"/>
            </a:pPr>
            <a:r>
              <a:rPr lang="en-US" dirty="0"/>
              <a:t>using random-seeming digit sequences, rather than years or obvious sequences</a:t>
            </a:r>
          </a:p>
          <a:p>
            <a:pPr marL="285750" indent="-285750">
              <a:buFont typeface="Arial" panose="020B0604020202020204" pitchFamily="34" charset="0"/>
              <a:buChar char="•"/>
            </a:pPr>
            <a:r>
              <a:rPr lang="en-US" dirty="0"/>
              <a:t>using symbols in place of digits</a:t>
            </a:r>
          </a:p>
          <a:p>
            <a:pPr marL="285750" indent="-285750">
              <a:buFont typeface="Arial" panose="020B0604020202020204" pitchFamily="34" charset="0"/>
              <a:buChar char="•"/>
            </a:pPr>
            <a:r>
              <a:rPr lang="en-US" dirty="0"/>
              <a:t>preferring dictionary words over common first names</a:t>
            </a:r>
          </a:p>
          <a:p>
            <a:pPr marL="285750" indent="-285750">
              <a:buFont typeface="Arial" panose="020B0604020202020204" pitchFamily="34" charset="0"/>
              <a:buChar char="•"/>
            </a:pPr>
            <a:r>
              <a:rPr lang="en-US" dirty="0"/>
              <a:t>avoiding personal content (e.g., a relative’s name)</a:t>
            </a:r>
          </a:p>
          <a:p>
            <a:pPr marL="285750" indent="-285750">
              <a:buFont typeface="Arial" panose="020B0604020202020204" pitchFamily="34" charset="0"/>
              <a:buChar char="•"/>
            </a:pPr>
            <a:r>
              <a:rPr lang="en-US" dirty="0"/>
              <a:t>avoiding terms related to the account (e.g., “survey” for an </a:t>
            </a:r>
            <a:r>
              <a:rPr lang="en-US" dirty="0" err="1"/>
              <a:t>MTurk</a:t>
            </a:r>
            <a:r>
              <a:rPr lang="en-US" dirty="0"/>
              <a:t> password)</a:t>
            </a:r>
          </a:p>
        </p:txBody>
      </p:sp>
    </p:spTree>
    <p:extLst>
      <p:ext uri="{BB962C8B-B14F-4D97-AF65-F5344CB8AC3E}">
        <p14:creationId xmlns:p14="http://schemas.microsoft.com/office/powerpoint/2010/main" val="63340491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dissolve">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dissolve">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Effect transition="in" filter="dissolve">
                                      <p:cBhvr>
                                        <p:cTn id="17" dur="500"/>
                                        <p:tgtEl>
                                          <p:spTgt spid="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Effect transition="in" filter="dissolve">
                                      <p:cBhvr>
                                        <p:cTn id="22" dur="500"/>
                                        <p:tgtEl>
                                          <p:spTgt spid="1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Effect transition="in" filter="dissolve">
                                      <p:cBhvr>
                                        <p:cTn id="27" dur="500"/>
                                        <p:tgtEl>
                                          <p:spTgt spid="1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2">
                                            <p:txEl>
                                              <p:pRg st="5" end="5"/>
                                            </p:txEl>
                                          </p:spTgt>
                                        </p:tgtEl>
                                        <p:attrNameLst>
                                          <p:attrName>style.visibility</p:attrName>
                                        </p:attrNameLst>
                                      </p:cBhvr>
                                      <p:to>
                                        <p:strVal val="visible"/>
                                      </p:to>
                                    </p:set>
                                    <p:animEffect transition="in" filter="dissolve">
                                      <p:cBhvr>
                                        <p:cTn id="32" dur="500"/>
                                        <p:tgtEl>
                                          <p:spTgt spid="1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animEffect transition="in" filter="dissolve">
                                      <p:cBhvr>
                                        <p:cTn id="37" dur="500"/>
                                        <p:tgtEl>
                                          <p:spTgt spid="1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2">
                                            <p:txEl>
                                              <p:pRg st="7" end="7"/>
                                            </p:txEl>
                                          </p:spTgt>
                                        </p:tgtEl>
                                        <p:attrNameLst>
                                          <p:attrName>style.visibility</p:attrName>
                                        </p:attrNameLst>
                                      </p:cBhvr>
                                      <p:to>
                                        <p:strVal val="visible"/>
                                      </p:to>
                                    </p:set>
                                    <p:animEffect transition="in" filter="dissolve">
                                      <p:cBhvr>
                                        <p:cTn id="42" dur="500"/>
                                        <p:tgtEl>
                                          <p:spTgt spid="1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uiExpand="1" build="p" bldLvl="2"/>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41DCD15-969D-285F-E115-10835F699C18}"/>
            </a:ext>
          </a:extLst>
        </p:cNvPr>
        <p:cNvGrpSpPr/>
        <p:nvPr/>
      </p:nvGrpSpPr>
      <p:grpSpPr>
        <a:xfrm>
          <a:off x="0" y="0"/>
          <a:ext cx="0" cy="0"/>
          <a:chOff x="0" y="0"/>
          <a:chExt cx="0" cy="0"/>
        </a:xfrm>
      </p:grpSpPr>
      <p:sp>
        <p:nvSpPr>
          <p:cNvPr id="10" name="Title 9">
            <a:extLst>
              <a:ext uri="{FF2B5EF4-FFF2-40B4-BE49-F238E27FC236}">
                <a16:creationId xmlns:a16="http://schemas.microsoft.com/office/drawing/2014/main" id="{53F5FACA-1F9A-1B53-07EA-2B82AC84A3E9}"/>
              </a:ext>
            </a:extLst>
          </p:cNvPr>
          <p:cNvSpPr>
            <a:spLocks noGrp="1"/>
          </p:cNvSpPr>
          <p:nvPr>
            <p:ph type="title"/>
          </p:nvPr>
        </p:nvSpPr>
        <p:spPr/>
        <p:txBody>
          <a:bodyPr/>
          <a:lstStyle/>
          <a:p>
            <a:r>
              <a:rPr lang="en-US" dirty="0"/>
              <a:t>Results: Comparison</a:t>
            </a:r>
          </a:p>
        </p:txBody>
      </p:sp>
      <p:pic>
        <p:nvPicPr>
          <p:cNvPr id="2" name="Picture 1">
            <a:extLst>
              <a:ext uri="{FF2B5EF4-FFF2-40B4-BE49-F238E27FC236}">
                <a16:creationId xmlns:a16="http://schemas.microsoft.com/office/drawing/2014/main" id="{4EC6B526-8E37-FCE3-9C60-3F9D2EE509C9}"/>
              </a:ext>
            </a:extLst>
          </p:cNvPr>
          <p:cNvPicPr>
            <a:picLocks noChangeAspect="1"/>
          </p:cNvPicPr>
          <p:nvPr/>
        </p:nvPicPr>
        <p:blipFill>
          <a:blip r:embed="rId3"/>
          <a:stretch>
            <a:fillRect/>
          </a:stretch>
        </p:blipFill>
        <p:spPr>
          <a:xfrm>
            <a:off x="4693878" y="1574019"/>
            <a:ext cx="6780700" cy="4695632"/>
          </a:xfrm>
          <a:prstGeom prst="rect">
            <a:avLst/>
          </a:prstGeom>
        </p:spPr>
      </p:pic>
      <p:sp>
        <p:nvSpPr>
          <p:cNvPr id="3" name="TextBox 2">
            <a:extLst>
              <a:ext uri="{FF2B5EF4-FFF2-40B4-BE49-F238E27FC236}">
                <a16:creationId xmlns:a16="http://schemas.microsoft.com/office/drawing/2014/main" id="{F3E4F762-239D-AADB-7299-DA92BF32D01F}"/>
              </a:ext>
            </a:extLst>
          </p:cNvPr>
          <p:cNvSpPr txBox="1"/>
          <p:nvPr/>
        </p:nvSpPr>
        <p:spPr>
          <a:xfrm>
            <a:off x="838201" y="1735454"/>
            <a:ext cx="3640810" cy="3693319"/>
          </a:xfrm>
          <a:prstGeom prst="rect">
            <a:avLst/>
          </a:prstGeom>
          <a:noFill/>
        </p:spPr>
        <p:txBody>
          <a:bodyPr wrap="square">
            <a:spAutoFit/>
          </a:bodyPr>
          <a:lstStyle/>
          <a:p>
            <a:r>
              <a:rPr lang="en-US" b="1" dirty="0"/>
              <a:t>16 pairs (21%) were not consistent. </a:t>
            </a:r>
          </a:p>
          <a:p>
            <a:endParaRPr lang="en-US" b="1" dirty="0"/>
          </a:p>
          <a:p>
            <a:r>
              <a:rPr lang="en-US" dirty="0"/>
              <a:t>Misconceptions:</a:t>
            </a:r>
          </a:p>
          <a:p>
            <a:pPr marL="285750" indent="-285750">
              <a:buFont typeface="Arial" panose="020B0604020202020204" pitchFamily="34" charset="0"/>
              <a:buChar char="•"/>
            </a:pPr>
            <a:r>
              <a:rPr lang="en-US" dirty="0"/>
              <a:t>adding digits inherently makes a password more secure than using only letters</a:t>
            </a:r>
          </a:p>
          <a:p>
            <a:pPr marL="285750" indent="-285750">
              <a:buFont typeface="Arial" panose="020B0604020202020204" pitchFamily="34" charset="0"/>
              <a:buChar char="•"/>
            </a:pPr>
            <a:r>
              <a:rPr lang="en-US" dirty="0"/>
              <a:t>substituting digits or symbols for letters makes a password more secure</a:t>
            </a:r>
          </a:p>
          <a:p>
            <a:pPr marL="285750" indent="-285750">
              <a:buFont typeface="Arial" panose="020B0604020202020204" pitchFamily="34" charset="0"/>
              <a:buChar char="•"/>
            </a:pPr>
            <a:r>
              <a:rPr lang="en-US" dirty="0"/>
              <a:t>overestimated the security of keyboard patterns</a:t>
            </a:r>
          </a:p>
          <a:p>
            <a:pPr marL="285750" indent="-285750">
              <a:buFont typeface="Arial" panose="020B0604020202020204" pitchFamily="34" charset="0"/>
              <a:buChar char="•"/>
            </a:pPr>
            <a:r>
              <a:rPr lang="en-US" dirty="0"/>
              <a:t>misjudged the popularity of particular words and phrases</a:t>
            </a:r>
          </a:p>
        </p:txBody>
      </p:sp>
    </p:spTree>
    <p:extLst>
      <p:ext uri="{BB962C8B-B14F-4D97-AF65-F5344CB8AC3E}">
        <p14:creationId xmlns:p14="http://schemas.microsoft.com/office/powerpoint/2010/main" val="130750995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dissolv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dissolv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dissolv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dissolv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1FAC0C2-AA30-44C6-8885-AA04F52D5F75}"/>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CD95D6-D261-E183-FA68-3A8127556E43}"/>
              </a:ext>
            </a:extLst>
          </p:cNvPr>
          <p:cNvSpPr>
            <a:spLocks noGrp="1"/>
          </p:cNvSpPr>
          <p:nvPr>
            <p:ph type="title"/>
          </p:nvPr>
        </p:nvSpPr>
        <p:spPr>
          <a:xfrm>
            <a:off x="630936" y="639520"/>
            <a:ext cx="3429000" cy="1719072"/>
          </a:xfrm>
        </p:spPr>
        <p:txBody>
          <a:bodyPr anchor="b">
            <a:normAutofit/>
          </a:bodyPr>
          <a:lstStyle/>
          <a:p>
            <a:r>
              <a:rPr lang="en-US" sz="4200"/>
              <a:t>Results: Direct assessment</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31B05DF-065C-5692-8426-7EC683517434}"/>
              </a:ext>
            </a:extLst>
          </p:cNvPr>
          <p:cNvSpPr>
            <a:spLocks noGrp="1"/>
          </p:cNvSpPr>
          <p:nvPr>
            <p:ph idx="1"/>
          </p:nvPr>
        </p:nvSpPr>
        <p:spPr>
          <a:xfrm>
            <a:off x="630936" y="2807208"/>
            <a:ext cx="3429000" cy="3410712"/>
          </a:xfrm>
        </p:spPr>
        <p:txBody>
          <a:bodyPr anchor="t">
            <a:normAutofit/>
          </a:bodyPr>
          <a:lstStyle/>
          <a:p>
            <a:endParaRPr lang="en-US" sz="2200" dirty="0"/>
          </a:p>
          <a:p>
            <a:pPr marL="0" indent="0">
              <a:buNone/>
            </a:pPr>
            <a:endParaRPr lang="en-US" sz="2200" dirty="0"/>
          </a:p>
        </p:txBody>
      </p:sp>
      <p:pic>
        <p:nvPicPr>
          <p:cNvPr id="6" name="Picture 5">
            <a:extLst>
              <a:ext uri="{FF2B5EF4-FFF2-40B4-BE49-F238E27FC236}">
                <a16:creationId xmlns:a16="http://schemas.microsoft.com/office/drawing/2014/main" id="{77009F08-958B-FE28-8C8E-B7DBE666C9C6}"/>
              </a:ext>
            </a:extLst>
          </p:cNvPr>
          <p:cNvPicPr>
            <a:picLocks noChangeAspect="1"/>
          </p:cNvPicPr>
          <p:nvPr/>
        </p:nvPicPr>
        <p:blipFill>
          <a:blip r:embed="rId3"/>
          <a:stretch>
            <a:fillRect/>
          </a:stretch>
        </p:blipFill>
        <p:spPr>
          <a:xfrm>
            <a:off x="4654296" y="1228440"/>
            <a:ext cx="6903720" cy="4401120"/>
          </a:xfrm>
          <a:prstGeom prst="rect">
            <a:avLst/>
          </a:prstGeom>
        </p:spPr>
      </p:pic>
      <p:sp>
        <p:nvSpPr>
          <p:cNvPr id="7" name="TextBox 6">
            <a:extLst>
              <a:ext uri="{FF2B5EF4-FFF2-40B4-BE49-F238E27FC236}">
                <a16:creationId xmlns:a16="http://schemas.microsoft.com/office/drawing/2014/main" id="{D8BBC866-0474-5FC2-E006-D6A06D369DF2}"/>
              </a:ext>
            </a:extLst>
          </p:cNvPr>
          <p:cNvSpPr txBox="1"/>
          <p:nvPr/>
        </p:nvSpPr>
        <p:spPr>
          <a:xfrm>
            <a:off x="501771" y="3040660"/>
            <a:ext cx="3538108" cy="1200329"/>
          </a:xfrm>
          <a:prstGeom prst="rect">
            <a:avLst/>
          </a:prstGeom>
          <a:noFill/>
        </p:spPr>
        <p:txBody>
          <a:bodyPr wrap="square" rtlCol="0">
            <a:spAutoFit/>
          </a:bodyPr>
          <a:lstStyle/>
          <a:p>
            <a:r>
              <a:rPr lang="en-US" dirty="0"/>
              <a:t>Participants’ memorability ratings were inversely correlated</a:t>
            </a:r>
          </a:p>
          <a:p>
            <a:r>
              <a:rPr lang="en-US" dirty="0"/>
              <a:t>with strength ratings (Spearman’s </a:t>
            </a:r>
            <a:r>
              <a:rPr lang="el-GR" dirty="0"/>
              <a:t>ρ = −0.678, </a:t>
            </a:r>
            <a:r>
              <a:rPr lang="en-US" dirty="0"/>
              <a:t>p&lt;.001).</a:t>
            </a:r>
          </a:p>
        </p:txBody>
      </p:sp>
      <p:sp>
        <p:nvSpPr>
          <p:cNvPr id="8" name="TextBox 7">
            <a:extLst>
              <a:ext uri="{FF2B5EF4-FFF2-40B4-BE49-F238E27FC236}">
                <a16:creationId xmlns:a16="http://schemas.microsoft.com/office/drawing/2014/main" id="{BCC3B17A-76AB-21DD-D846-D3B1AA9EEFAF}"/>
              </a:ext>
            </a:extLst>
          </p:cNvPr>
          <p:cNvSpPr txBox="1"/>
          <p:nvPr/>
        </p:nvSpPr>
        <p:spPr>
          <a:xfrm>
            <a:off x="4504392" y="674605"/>
            <a:ext cx="7203528" cy="369332"/>
          </a:xfrm>
          <a:prstGeom prst="rect">
            <a:avLst/>
          </a:prstGeom>
          <a:noFill/>
        </p:spPr>
        <p:txBody>
          <a:bodyPr wrap="square" rtlCol="0">
            <a:spAutoFit/>
          </a:bodyPr>
          <a:lstStyle/>
          <a:p>
            <a:r>
              <a:rPr lang="en-US" dirty="0"/>
              <a:t>Regression models correlating characteristics with security or memorability</a:t>
            </a:r>
          </a:p>
        </p:txBody>
      </p:sp>
    </p:spTree>
    <p:extLst>
      <p:ext uri="{BB962C8B-B14F-4D97-AF65-F5344CB8AC3E}">
        <p14:creationId xmlns:p14="http://schemas.microsoft.com/office/powerpoint/2010/main" val="1414062896"/>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23A8EA-0AB3-F3BB-1A30-F349EE09E8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24B1DB-CD47-44C9-9688-19B6BC0DB418}"/>
              </a:ext>
            </a:extLst>
          </p:cNvPr>
          <p:cNvSpPr>
            <a:spLocks noGrp="1"/>
          </p:cNvSpPr>
          <p:nvPr>
            <p:ph type="title"/>
          </p:nvPr>
        </p:nvSpPr>
        <p:spPr/>
        <p:txBody>
          <a:bodyPr/>
          <a:lstStyle/>
          <a:p>
            <a:r>
              <a:rPr lang="en-US" dirty="0"/>
              <a:t>Results: Strategy</a:t>
            </a:r>
          </a:p>
        </p:txBody>
      </p:sp>
      <p:sp>
        <p:nvSpPr>
          <p:cNvPr id="3" name="Content Placeholder 2">
            <a:extLst>
              <a:ext uri="{FF2B5EF4-FFF2-40B4-BE49-F238E27FC236}">
                <a16:creationId xmlns:a16="http://schemas.microsoft.com/office/drawing/2014/main" id="{4449F42E-7964-B877-72E5-F1355CCA074A}"/>
              </a:ext>
            </a:extLst>
          </p:cNvPr>
          <p:cNvSpPr>
            <a:spLocks noGrp="1"/>
          </p:cNvSpPr>
          <p:nvPr>
            <p:ph idx="1"/>
          </p:nvPr>
        </p:nvSpPr>
        <p:spPr>
          <a:xfrm>
            <a:off x="838200" y="1825625"/>
            <a:ext cx="10515600" cy="3339933"/>
          </a:xfrm>
        </p:spPr>
        <p:txBody>
          <a:bodyPr>
            <a:normAutofit/>
          </a:bodyPr>
          <a:lstStyle/>
          <a:p>
            <a:endParaRPr lang="en-US" dirty="0"/>
          </a:p>
          <a:p>
            <a:pPr marL="0" indent="0">
              <a:buNone/>
            </a:pPr>
            <a:endParaRPr lang="en-US" dirty="0"/>
          </a:p>
        </p:txBody>
      </p:sp>
      <p:pic>
        <p:nvPicPr>
          <p:cNvPr id="5" name="Picture 4">
            <a:extLst>
              <a:ext uri="{FF2B5EF4-FFF2-40B4-BE49-F238E27FC236}">
                <a16:creationId xmlns:a16="http://schemas.microsoft.com/office/drawing/2014/main" id="{90D27534-E7E3-9290-EDE5-EE86AB7DED52}"/>
              </a:ext>
            </a:extLst>
          </p:cNvPr>
          <p:cNvPicPr>
            <a:picLocks noChangeAspect="1"/>
          </p:cNvPicPr>
          <p:nvPr/>
        </p:nvPicPr>
        <p:blipFill>
          <a:blip r:embed="rId3"/>
          <a:stretch>
            <a:fillRect/>
          </a:stretch>
        </p:blipFill>
        <p:spPr>
          <a:xfrm>
            <a:off x="2209800" y="1690688"/>
            <a:ext cx="7772400" cy="4433818"/>
          </a:xfrm>
          <a:prstGeom prst="rect">
            <a:avLst/>
          </a:prstGeom>
        </p:spPr>
      </p:pic>
    </p:spTree>
    <p:extLst>
      <p:ext uri="{BB962C8B-B14F-4D97-AF65-F5344CB8AC3E}">
        <p14:creationId xmlns:p14="http://schemas.microsoft.com/office/powerpoint/2010/main" val="211837536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A07E34-99BC-EA22-B3D1-647EAD5537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93D620-F4AC-E634-8E6B-1BC123A334BD}"/>
              </a:ext>
            </a:extLst>
          </p:cNvPr>
          <p:cNvSpPr>
            <a:spLocks noGrp="1"/>
          </p:cNvSpPr>
          <p:nvPr>
            <p:ph type="title"/>
          </p:nvPr>
        </p:nvSpPr>
        <p:spPr/>
        <p:txBody>
          <a:bodyPr/>
          <a:lstStyle/>
          <a:p>
            <a:r>
              <a:rPr lang="en-US"/>
              <a:t>Results: Strategy</a:t>
            </a:r>
            <a:endParaRPr lang="en-US" dirty="0"/>
          </a:p>
        </p:txBody>
      </p:sp>
      <p:sp>
        <p:nvSpPr>
          <p:cNvPr id="3" name="Content Placeholder 2">
            <a:extLst>
              <a:ext uri="{FF2B5EF4-FFF2-40B4-BE49-F238E27FC236}">
                <a16:creationId xmlns:a16="http://schemas.microsoft.com/office/drawing/2014/main" id="{F324E2CA-6923-EBDB-1BE7-34F147455727}"/>
              </a:ext>
            </a:extLst>
          </p:cNvPr>
          <p:cNvSpPr>
            <a:spLocks noGrp="1"/>
          </p:cNvSpPr>
          <p:nvPr>
            <p:ph idx="1"/>
          </p:nvPr>
        </p:nvSpPr>
        <p:spPr>
          <a:xfrm>
            <a:off x="838200" y="1825625"/>
            <a:ext cx="10515600" cy="3339933"/>
          </a:xfrm>
        </p:spPr>
        <p:txBody>
          <a:bodyPr>
            <a:normAutofit/>
          </a:bodyPr>
          <a:lstStyle/>
          <a:p>
            <a:endParaRPr lang="en-US"/>
          </a:p>
          <a:p>
            <a:pPr marL="0" indent="0">
              <a:buNone/>
            </a:pPr>
            <a:endParaRPr lang="en-US" dirty="0"/>
          </a:p>
        </p:txBody>
      </p:sp>
      <p:pic>
        <p:nvPicPr>
          <p:cNvPr id="4" name="Picture 3">
            <a:extLst>
              <a:ext uri="{FF2B5EF4-FFF2-40B4-BE49-F238E27FC236}">
                <a16:creationId xmlns:a16="http://schemas.microsoft.com/office/drawing/2014/main" id="{ECAAA79E-F366-3102-B2A3-7F3F599D99BB}"/>
              </a:ext>
            </a:extLst>
          </p:cNvPr>
          <p:cNvPicPr>
            <a:picLocks noChangeAspect="1"/>
          </p:cNvPicPr>
          <p:nvPr/>
        </p:nvPicPr>
        <p:blipFill>
          <a:blip r:embed="rId3"/>
          <a:stretch>
            <a:fillRect/>
          </a:stretch>
        </p:blipFill>
        <p:spPr>
          <a:xfrm>
            <a:off x="2965450" y="1690688"/>
            <a:ext cx="6261100" cy="4038600"/>
          </a:xfrm>
          <a:prstGeom prst="rect">
            <a:avLst/>
          </a:prstGeom>
        </p:spPr>
      </p:pic>
    </p:spTree>
    <p:extLst>
      <p:ext uri="{BB962C8B-B14F-4D97-AF65-F5344CB8AC3E}">
        <p14:creationId xmlns:p14="http://schemas.microsoft.com/office/powerpoint/2010/main" val="356823030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6AA84C-FC84-C11C-F4E1-CA89210F4F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F173E2-1863-2FFF-24B8-E55DB44D0F46}"/>
              </a:ext>
            </a:extLst>
          </p:cNvPr>
          <p:cNvSpPr>
            <a:spLocks noGrp="1"/>
          </p:cNvSpPr>
          <p:nvPr>
            <p:ph type="title"/>
          </p:nvPr>
        </p:nvSpPr>
        <p:spPr/>
        <p:txBody>
          <a:bodyPr/>
          <a:lstStyle/>
          <a:p>
            <a:r>
              <a:rPr lang="en-US" dirty="0"/>
              <a:t>Results: Attacker characterization</a:t>
            </a:r>
          </a:p>
        </p:txBody>
      </p:sp>
      <p:sp>
        <p:nvSpPr>
          <p:cNvPr id="3" name="Content Placeholder 2">
            <a:extLst>
              <a:ext uri="{FF2B5EF4-FFF2-40B4-BE49-F238E27FC236}">
                <a16:creationId xmlns:a16="http://schemas.microsoft.com/office/drawing/2014/main" id="{CBFF74D4-87C2-78C6-45B9-206438C3ADC5}"/>
              </a:ext>
            </a:extLst>
          </p:cNvPr>
          <p:cNvSpPr>
            <a:spLocks noGrp="1"/>
          </p:cNvSpPr>
          <p:nvPr>
            <p:ph idx="1"/>
          </p:nvPr>
        </p:nvSpPr>
        <p:spPr>
          <a:xfrm>
            <a:off x="838200" y="1825625"/>
            <a:ext cx="10515600" cy="3339933"/>
          </a:xfrm>
        </p:spPr>
        <p:txBody>
          <a:bodyPr>
            <a:normAutofit/>
          </a:bodyPr>
          <a:lstStyle/>
          <a:p>
            <a:endParaRPr lang="en-US"/>
          </a:p>
          <a:p>
            <a:pPr marL="0" indent="0">
              <a:buNone/>
            </a:pPr>
            <a:endParaRPr lang="en-US" dirty="0"/>
          </a:p>
        </p:txBody>
      </p:sp>
      <p:pic>
        <p:nvPicPr>
          <p:cNvPr id="5" name="Picture 4">
            <a:extLst>
              <a:ext uri="{FF2B5EF4-FFF2-40B4-BE49-F238E27FC236}">
                <a16:creationId xmlns:a16="http://schemas.microsoft.com/office/drawing/2014/main" id="{593D9437-0032-196B-BC9E-2595DA2469D7}"/>
              </a:ext>
            </a:extLst>
          </p:cNvPr>
          <p:cNvPicPr>
            <a:picLocks noChangeAspect="1"/>
          </p:cNvPicPr>
          <p:nvPr/>
        </p:nvPicPr>
        <p:blipFill>
          <a:blip r:embed="rId3"/>
          <a:stretch>
            <a:fillRect/>
          </a:stretch>
        </p:blipFill>
        <p:spPr>
          <a:xfrm>
            <a:off x="489892" y="2356347"/>
            <a:ext cx="5486170" cy="2145305"/>
          </a:xfrm>
          <a:prstGeom prst="rect">
            <a:avLst/>
          </a:prstGeom>
        </p:spPr>
      </p:pic>
      <p:pic>
        <p:nvPicPr>
          <p:cNvPr id="6" name="Picture 5">
            <a:extLst>
              <a:ext uri="{FF2B5EF4-FFF2-40B4-BE49-F238E27FC236}">
                <a16:creationId xmlns:a16="http://schemas.microsoft.com/office/drawing/2014/main" id="{8CFF7B32-DBAE-7E40-64D6-2DE53C546C39}"/>
              </a:ext>
            </a:extLst>
          </p:cNvPr>
          <p:cNvPicPr>
            <a:picLocks noChangeAspect="1"/>
          </p:cNvPicPr>
          <p:nvPr/>
        </p:nvPicPr>
        <p:blipFill>
          <a:blip r:embed="rId4"/>
          <a:stretch>
            <a:fillRect/>
          </a:stretch>
        </p:blipFill>
        <p:spPr>
          <a:xfrm>
            <a:off x="6096000" y="1825625"/>
            <a:ext cx="5740182" cy="4331334"/>
          </a:xfrm>
          <a:prstGeom prst="rect">
            <a:avLst/>
          </a:prstGeom>
        </p:spPr>
      </p:pic>
    </p:spTree>
    <p:extLst>
      <p:ext uri="{BB962C8B-B14F-4D97-AF65-F5344CB8AC3E}">
        <p14:creationId xmlns:p14="http://schemas.microsoft.com/office/powerpoint/2010/main" val="152038367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6F2A96-EA96-1ED2-CFA2-8E1FB3A675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0CFD74-4F5E-3B1B-8A48-83B4C62AEC21}"/>
              </a:ext>
            </a:extLst>
          </p:cNvPr>
          <p:cNvSpPr>
            <a:spLocks noGrp="1"/>
          </p:cNvSpPr>
          <p:nvPr>
            <p:ph type="title"/>
          </p:nvPr>
        </p:nvSpPr>
        <p:spPr/>
        <p:txBody>
          <a:bodyPr/>
          <a:lstStyle/>
          <a:p>
            <a:r>
              <a:rPr lang="en-US" dirty="0"/>
              <a:t>Themes, discussion points</a:t>
            </a:r>
          </a:p>
        </p:txBody>
      </p:sp>
      <p:sp>
        <p:nvSpPr>
          <p:cNvPr id="3" name="Content Placeholder 2">
            <a:extLst>
              <a:ext uri="{FF2B5EF4-FFF2-40B4-BE49-F238E27FC236}">
                <a16:creationId xmlns:a16="http://schemas.microsoft.com/office/drawing/2014/main" id="{FD80E313-2A80-2CA6-3918-21314B3C853D}"/>
              </a:ext>
            </a:extLst>
          </p:cNvPr>
          <p:cNvSpPr>
            <a:spLocks noGrp="1"/>
          </p:cNvSpPr>
          <p:nvPr>
            <p:ph idx="1"/>
          </p:nvPr>
        </p:nvSpPr>
        <p:spPr/>
        <p:txBody>
          <a:bodyPr>
            <a:normAutofit/>
          </a:bodyPr>
          <a:lstStyle/>
          <a:p>
            <a:r>
              <a:rPr lang="en-US" dirty="0"/>
              <a:t>What are the limitations of this study? Why might its conclusions be wrong?</a:t>
            </a:r>
          </a:p>
          <a:p>
            <a:pPr lvl="1"/>
            <a:r>
              <a:rPr lang="en-US" dirty="0"/>
              <a:t>E.g., technical issues with the data analysis, choice of participants, etc.</a:t>
            </a:r>
          </a:p>
          <a:p>
            <a:r>
              <a:rPr lang="en-US" dirty="0"/>
              <a:t>User perceptions were mostly in line with good practices. Why, then, are passwords in the wild generally predictable?</a:t>
            </a:r>
          </a:p>
          <a:p>
            <a:r>
              <a:rPr lang="en-US" dirty="0"/>
              <a:t>What interventions might improve the situation? How would we test them?</a:t>
            </a:r>
          </a:p>
        </p:txBody>
      </p:sp>
    </p:spTree>
    <p:extLst>
      <p:ext uri="{BB962C8B-B14F-4D97-AF65-F5344CB8AC3E}">
        <p14:creationId xmlns:p14="http://schemas.microsoft.com/office/powerpoint/2010/main" val="152559565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48C74-FB76-DB73-7373-17DD496721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51A004-D1E9-83CF-1140-07D1A1379361}"/>
              </a:ext>
            </a:extLst>
          </p:cNvPr>
          <p:cNvSpPr>
            <a:spLocks noGrp="1"/>
          </p:cNvSpPr>
          <p:nvPr>
            <p:ph type="title"/>
          </p:nvPr>
        </p:nvSpPr>
        <p:spPr>
          <a:xfrm>
            <a:off x="838199" y="365125"/>
            <a:ext cx="10515600" cy="1325563"/>
          </a:xfrm>
        </p:spPr>
        <p:txBody>
          <a:bodyPr/>
          <a:lstStyle/>
          <a:p>
            <a:r>
              <a:rPr lang="en-US" dirty="0"/>
              <a:t>Readings</a:t>
            </a:r>
          </a:p>
        </p:txBody>
      </p:sp>
      <p:pic>
        <p:nvPicPr>
          <p:cNvPr id="6" name="Picture 5">
            <a:extLst>
              <a:ext uri="{FF2B5EF4-FFF2-40B4-BE49-F238E27FC236}">
                <a16:creationId xmlns:a16="http://schemas.microsoft.com/office/drawing/2014/main" id="{9E882934-8572-39B6-6460-6AD45CD8FEC7}"/>
              </a:ext>
            </a:extLst>
          </p:cNvPr>
          <p:cNvPicPr>
            <a:picLocks noChangeAspect="1"/>
          </p:cNvPicPr>
          <p:nvPr/>
        </p:nvPicPr>
        <p:blipFill>
          <a:blip r:embed="rId3"/>
          <a:stretch>
            <a:fillRect/>
          </a:stretch>
        </p:blipFill>
        <p:spPr>
          <a:xfrm>
            <a:off x="3568926" y="1690688"/>
            <a:ext cx="5054147" cy="5940607"/>
          </a:xfrm>
          <a:prstGeom prst="rect">
            <a:avLst/>
          </a:prstGeom>
        </p:spPr>
      </p:pic>
      <p:sp>
        <p:nvSpPr>
          <p:cNvPr id="7" name="TextBox 6">
            <a:extLst>
              <a:ext uri="{FF2B5EF4-FFF2-40B4-BE49-F238E27FC236}">
                <a16:creationId xmlns:a16="http://schemas.microsoft.com/office/drawing/2014/main" id="{F3064527-3C61-C8C9-C54C-F0ED7969736D}"/>
              </a:ext>
            </a:extLst>
          </p:cNvPr>
          <p:cNvSpPr txBox="1"/>
          <p:nvPr/>
        </p:nvSpPr>
        <p:spPr>
          <a:xfrm>
            <a:off x="838199" y="1321356"/>
            <a:ext cx="1105367" cy="369332"/>
          </a:xfrm>
          <a:prstGeom prst="rect">
            <a:avLst/>
          </a:prstGeom>
          <a:noFill/>
        </p:spPr>
        <p:txBody>
          <a:bodyPr wrap="none" rtlCol="0">
            <a:spAutoFit/>
          </a:bodyPr>
          <a:lstStyle/>
          <a:p>
            <a:r>
              <a:rPr lang="en-US" dirty="0"/>
              <a:t>(optional)</a:t>
            </a:r>
          </a:p>
        </p:txBody>
      </p:sp>
      <p:sp>
        <p:nvSpPr>
          <p:cNvPr id="5" name="TextBox 4">
            <a:extLst>
              <a:ext uri="{FF2B5EF4-FFF2-40B4-BE49-F238E27FC236}">
                <a16:creationId xmlns:a16="http://schemas.microsoft.com/office/drawing/2014/main" id="{00F19101-22FE-B3E9-AEC0-1CD0726AD02F}"/>
              </a:ext>
            </a:extLst>
          </p:cNvPr>
          <p:cNvSpPr txBox="1"/>
          <p:nvPr/>
        </p:nvSpPr>
        <p:spPr>
          <a:xfrm>
            <a:off x="3568926" y="659230"/>
            <a:ext cx="5264258" cy="923330"/>
          </a:xfrm>
          <a:prstGeom prst="rect">
            <a:avLst/>
          </a:prstGeom>
          <a:noFill/>
        </p:spPr>
        <p:txBody>
          <a:bodyPr wrap="square">
            <a:spAutoFit/>
          </a:bodyPr>
          <a:lstStyle/>
          <a:p>
            <a:r>
              <a:rPr lang="en-US" dirty="0"/>
              <a:t>Talk video and PDF of slides at https://</a:t>
            </a:r>
            <a:r>
              <a:rPr lang="en-US" dirty="0" err="1"/>
              <a:t>www.usenix.org</a:t>
            </a:r>
            <a:r>
              <a:rPr lang="en-US" dirty="0"/>
              <a:t>/conference/usenixsecurity23/presentation/</a:t>
            </a:r>
            <a:r>
              <a:rPr lang="en-US" dirty="0" err="1"/>
              <a:t>nisenoff</a:t>
            </a:r>
            <a:r>
              <a:rPr lang="en-US" dirty="0"/>
              <a:t>-retrospective</a:t>
            </a:r>
          </a:p>
        </p:txBody>
      </p:sp>
    </p:spTree>
    <p:extLst>
      <p:ext uri="{BB962C8B-B14F-4D97-AF65-F5344CB8AC3E}">
        <p14:creationId xmlns:p14="http://schemas.microsoft.com/office/powerpoint/2010/main" val="209141439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07ECD8-1322-9496-3716-FCEC05EB6E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F1BEC4-E834-90A3-5DC2-272DE03E8F8D}"/>
              </a:ext>
            </a:extLst>
          </p:cNvPr>
          <p:cNvSpPr>
            <a:spLocks noGrp="1"/>
          </p:cNvSpPr>
          <p:nvPr>
            <p:ph type="title"/>
          </p:nvPr>
        </p:nvSpPr>
        <p:spPr/>
        <p:txBody>
          <a:bodyPr/>
          <a:lstStyle/>
          <a:p>
            <a:r>
              <a:rPr lang="en-US" dirty="0"/>
              <a:t>Readings</a:t>
            </a:r>
          </a:p>
        </p:txBody>
      </p:sp>
      <p:pic>
        <p:nvPicPr>
          <p:cNvPr id="4" name="Picture 3">
            <a:extLst>
              <a:ext uri="{FF2B5EF4-FFF2-40B4-BE49-F238E27FC236}">
                <a16:creationId xmlns:a16="http://schemas.microsoft.com/office/drawing/2014/main" id="{261ADB31-4F9E-9BDF-43B4-A0615CA7565B}"/>
              </a:ext>
            </a:extLst>
          </p:cNvPr>
          <p:cNvPicPr>
            <a:picLocks noChangeAspect="1"/>
          </p:cNvPicPr>
          <p:nvPr/>
        </p:nvPicPr>
        <p:blipFill>
          <a:blip r:embed="rId3"/>
          <a:stretch>
            <a:fillRect/>
          </a:stretch>
        </p:blipFill>
        <p:spPr>
          <a:xfrm>
            <a:off x="838200" y="1690688"/>
            <a:ext cx="5362121" cy="6253487"/>
          </a:xfrm>
          <a:prstGeom prst="rect">
            <a:avLst/>
          </a:prstGeom>
        </p:spPr>
      </p:pic>
      <p:pic>
        <p:nvPicPr>
          <p:cNvPr id="6" name="Picture 5">
            <a:extLst>
              <a:ext uri="{FF2B5EF4-FFF2-40B4-BE49-F238E27FC236}">
                <a16:creationId xmlns:a16="http://schemas.microsoft.com/office/drawing/2014/main" id="{5B8F1FC8-107E-A50F-5855-8C36196234DB}"/>
              </a:ext>
            </a:extLst>
          </p:cNvPr>
          <p:cNvPicPr>
            <a:picLocks noChangeAspect="1"/>
          </p:cNvPicPr>
          <p:nvPr/>
        </p:nvPicPr>
        <p:blipFill>
          <a:blip r:embed="rId4"/>
          <a:stretch>
            <a:fillRect/>
          </a:stretch>
        </p:blipFill>
        <p:spPr>
          <a:xfrm>
            <a:off x="6345464" y="1690688"/>
            <a:ext cx="5054147" cy="5940607"/>
          </a:xfrm>
          <a:prstGeom prst="rect">
            <a:avLst/>
          </a:prstGeom>
        </p:spPr>
      </p:pic>
      <p:sp>
        <p:nvSpPr>
          <p:cNvPr id="7" name="TextBox 6">
            <a:extLst>
              <a:ext uri="{FF2B5EF4-FFF2-40B4-BE49-F238E27FC236}">
                <a16:creationId xmlns:a16="http://schemas.microsoft.com/office/drawing/2014/main" id="{79CA5344-5184-6872-6084-8228CAEA8ADF}"/>
              </a:ext>
            </a:extLst>
          </p:cNvPr>
          <p:cNvSpPr txBox="1"/>
          <p:nvPr/>
        </p:nvSpPr>
        <p:spPr>
          <a:xfrm>
            <a:off x="8319853" y="1191986"/>
            <a:ext cx="1105367" cy="369332"/>
          </a:xfrm>
          <a:prstGeom prst="rect">
            <a:avLst/>
          </a:prstGeom>
          <a:noFill/>
        </p:spPr>
        <p:txBody>
          <a:bodyPr wrap="none" rtlCol="0">
            <a:spAutoFit/>
          </a:bodyPr>
          <a:lstStyle/>
          <a:p>
            <a:r>
              <a:rPr lang="en-US" dirty="0"/>
              <a:t>(optional)</a:t>
            </a:r>
          </a:p>
        </p:txBody>
      </p:sp>
    </p:spTree>
    <p:extLst>
      <p:ext uri="{BB962C8B-B14F-4D97-AF65-F5344CB8AC3E}">
        <p14:creationId xmlns:p14="http://schemas.microsoft.com/office/powerpoint/2010/main" val="1960033299"/>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1D3ED9-AA23-8CE1-4E45-C5298D99D4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F7EE3D-9079-1EE1-6C63-2B734EE790C8}"/>
              </a:ext>
            </a:extLst>
          </p:cNvPr>
          <p:cNvSpPr>
            <a:spLocks noGrp="1"/>
          </p:cNvSpPr>
          <p:nvPr>
            <p:ph type="title"/>
          </p:nvPr>
        </p:nvSpPr>
        <p:spPr/>
        <p:txBody>
          <a:bodyPr/>
          <a:lstStyle/>
          <a:p>
            <a:r>
              <a:rPr lang="en-US" dirty="0"/>
              <a:t>Summary results</a:t>
            </a:r>
          </a:p>
        </p:txBody>
      </p:sp>
      <p:sp>
        <p:nvSpPr>
          <p:cNvPr id="3" name="Content Placeholder 2">
            <a:extLst>
              <a:ext uri="{FF2B5EF4-FFF2-40B4-BE49-F238E27FC236}">
                <a16:creationId xmlns:a16="http://schemas.microsoft.com/office/drawing/2014/main" id="{10599A9E-904B-C42A-AAB7-7E1073A9D6AD}"/>
              </a:ext>
            </a:extLst>
          </p:cNvPr>
          <p:cNvSpPr>
            <a:spLocks noGrp="1"/>
          </p:cNvSpPr>
          <p:nvPr>
            <p:ph idx="1"/>
          </p:nvPr>
        </p:nvSpPr>
        <p:spPr>
          <a:xfrm>
            <a:off x="838200" y="1825625"/>
            <a:ext cx="10515600" cy="3339933"/>
          </a:xfrm>
        </p:spPr>
        <p:txBody>
          <a:bodyPr>
            <a:normAutofit lnSpcReduction="10000"/>
          </a:bodyPr>
          <a:lstStyle/>
          <a:p>
            <a:r>
              <a:rPr lang="en-US" dirty="0"/>
              <a:t>Guessed 32% of passwords in historical DB by leveraging reuse</a:t>
            </a:r>
          </a:p>
          <a:p>
            <a:pPr lvl="1"/>
            <a:r>
              <a:rPr lang="en-US" dirty="0"/>
              <a:t>As compared to 6.5% without considering reuse</a:t>
            </a:r>
          </a:p>
          <a:p>
            <a:pPr lvl="1"/>
            <a:r>
              <a:rPr lang="en-US" dirty="0"/>
              <a:t>35.5% of valid guesses were for current passwords</a:t>
            </a:r>
          </a:p>
          <a:p>
            <a:r>
              <a:rPr lang="en-US" dirty="0"/>
              <a:t>Of those guessed by reuse</a:t>
            </a:r>
          </a:p>
          <a:p>
            <a:pPr lvl="1"/>
            <a:r>
              <a:rPr lang="en-US" dirty="0"/>
              <a:t>54.7% were verbatim reuse, vs. 45.3% based on tweaks</a:t>
            </a:r>
          </a:p>
          <a:p>
            <a:r>
              <a:rPr lang="en-US" dirty="0"/>
              <a:t>Vulnerability is real</a:t>
            </a:r>
          </a:p>
          <a:p>
            <a:pPr lvl="1"/>
            <a:r>
              <a:rPr lang="en-US" dirty="0"/>
              <a:t>Some historical observed exploits seemed to coincide with data breaches</a:t>
            </a:r>
          </a:p>
          <a:p>
            <a:pPr lvl="1"/>
            <a:r>
              <a:rPr lang="en-US" dirty="0"/>
              <a:t>Passwords were vulnerable for long after a breach (median of 5 years)</a:t>
            </a:r>
          </a:p>
        </p:txBody>
      </p:sp>
    </p:spTree>
    <p:extLst>
      <p:ext uri="{BB962C8B-B14F-4D97-AF65-F5344CB8AC3E}">
        <p14:creationId xmlns:p14="http://schemas.microsoft.com/office/powerpoint/2010/main" val="243669973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BF9DEE-CBD4-18C1-2A8D-170F8C9F9F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C58ACA-11C2-0040-B0A2-964B71FE85E2}"/>
              </a:ext>
            </a:extLst>
          </p:cNvPr>
          <p:cNvSpPr>
            <a:spLocks noGrp="1"/>
          </p:cNvSpPr>
          <p:nvPr>
            <p:ph type="title"/>
          </p:nvPr>
        </p:nvSpPr>
        <p:spPr/>
        <p:txBody>
          <a:bodyPr/>
          <a:lstStyle/>
          <a:p>
            <a:r>
              <a:rPr lang="en-US" dirty="0"/>
              <a:t>Discussion points</a:t>
            </a:r>
          </a:p>
        </p:txBody>
      </p:sp>
      <p:sp>
        <p:nvSpPr>
          <p:cNvPr id="3" name="Content Placeholder 2">
            <a:extLst>
              <a:ext uri="{FF2B5EF4-FFF2-40B4-BE49-F238E27FC236}">
                <a16:creationId xmlns:a16="http://schemas.microsoft.com/office/drawing/2014/main" id="{980B3359-9FB3-A221-A35B-8328695907CB}"/>
              </a:ext>
            </a:extLst>
          </p:cNvPr>
          <p:cNvSpPr>
            <a:spLocks noGrp="1"/>
          </p:cNvSpPr>
          <p:nvPr>
            <p:ph idx="1"/>
          </p:nvPr>
        </p:nvSpPr>
        <p:spPr>
          <a:xfrm>
            <a:off x="838200" y="1825625"/>
            <a:ext cx="10515600" cy="3339933"/>
          </a:xfrm>
        </p:spPr>
        <p:txBody>
          <a:bodyPr>
            <a:normAutofit/>
          </a:bodyPr>
          <a:lstStyle/>
          <a:p>
            <a:r>
              <a:rPr lang="en-US" dirty="0"/>
              <a:t>Ways that the study leveraged the historical password database</a:t>
            </a:r>
          </a:p>
          <a:p>
            <a:r>
              <a:rPr lang="en-US" dirty="0"/>
              <a:t>Ethics concerns</a:t>
            </a:r>
          </a:p>
          <a:p>
            <a:r>
              <a:rPr lang="en-US" dirty="0"/>
              <a:t>Technical challenges</a:t>
            </a:r>
          </a:p>
          <a:p>
            <a:r>
              <a:rPr lang="en-US" dirty="0"/>
              <a:t>What the study might have missed or overstated (limitations)</a:t>
            </a:r>
          </a:p>
          <a:p>
            <a:r>
              <a:rPr lang="en-US" dirty="0"/>
              <a:t>Other inferences to draw from results</a:t>
            </a:r>
          </a:p>
          <a:p>
            <a:r>
              <a:rPr lang="en-US" dirty="0"/>
              <a:t>Recommendations, and relevance today</a:t>
            </a:r>
          </a:p>
        </p:txBody>
      </p:sp>
      <p:sp>
        <p:nvSpPr>
          <p:cNvPr id="4" name="TextBox 3">
            <a:extLst>
              <a:ext uri="{FF2B5EF4-FFF2-40B4-BE49-F238E27FC236}">
                <a16:creationId xmlns:a16="http://schemas.microsoft.com/office/drawing/2014/main" id="{EFCD3E0E-753D-604B-D919-FD3A8191D9E6}"/>
              </a:ext>
            </a:extLst>
          </p:cNvPr>
          <p:cNvSpPr txBox="1"/>
          <p:nvPr/>
        </p:nvSpPr>
        <p:spPr>
          <a:xfrm>
            <a:off x="5025579" y="5300495"/>
            <a:ext cx="2140842" cy="646331"/>
          </a:xfrm>
          <a:prstGeom prst="rect">
            <a:avLst/>
          </a:prstGeom>
          <a:noFill/>
        </p:spPr>
        <p:txBody>
          <a:bodyPr wrap="none" rtlCol="0">
            <a:spAutoFit/>
          </a:bodyPr>
          <a:lstStyle/>
          <a:p>
            <a:r>
              <a:rPr lang="en-US" sz="3600" dirty="0"/>
              <a:t>Thoughts?</a:t>
            </a:r>
          </a:p>
        </p:txBody>
      </p:sp>
    </p:spTree>
    <p:extLst>
      <p:ext uri="{BB962C8B-B14F-4D97-AF65-F5344CB8AC3E}">
        <p14:creationId xmlns:p14="http://schemas.microsoft.com/office/powerpoint/2010/main" val="402830820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72B72-77B2-9836-1833-3055C1A8CC53}"/>
              </a:ext>
            </a:extLst>
          </p:cNvPr>
          <p:cNvSpPr>
            <a:spLocks noGrp="1"/>
          </p:cNvSpPr>
          <p:nvPr>
            <p:ph type="ctrTitle"/>
          </p:nvPr>
        </p:nvSpPr>
        <p:spPr/>
        <p:txBody>
          <a:bodyPr/>
          <a:lstStyle/>
          <a:p>
            <a:r>
              <a:rPr lang="en-US" dirty="0"/>
              <a:t>END</a:t>
            </a:r>
          </a:p>
        </p:txBody>
      </p:sp>
      <p:sp>
        <p:nvSpPr>
          <p:cNvPr id="3" name="Subtitle 2">
            <a:extLst>
              <a:ext uri="{FF2B5EF4-FFF2-40B4-BE49-F238E27FC236}">
                <a16:creationId xmlns:a16="http://schemas.microsoft.com/office/drawing/2014/main" id="{80B12F3A-D1DD-E7F1-6C89-5BC7BCA11BA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3332531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772EA-3C2F-03B1-3E0E-60366F5F2A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2976FE-61AA-9C62-E17F-B2569121992D}"/>
              </a:ext>
            </a:extLst>
          </p:cNvPr>
          <p:cNvSpPr>
            <a:spLocks noGrp="1"/>
          </p:cNvSpPr>
          <p:nvPr>
            <p:ph type="title"/>
          </p:nvPr>
        </p:nvSpPr>
        <p:spPr/>
        <p:txBody>
          <a:bodyPr/>
          <a:lstStyle/>
          <a:p>
            <a:r>
              <a:rPr lang="en-US" dirty="0"/>
              <a:t>Readings</a:t>
            </a:r>
          </a:p>
        </p:txBody>
      </p:sp>
      <p:pic>
        <p:nvPicPr>
          <p:cNvPr id="4" name="Picture 3">
            <a:extLst>
              <a:ext uri="{FF2B5EF4-FFF2-40B4-BE49-F238E27FC236}">
                <a16:creationId xmlns:a16="http://schemas.microsoft.com/office/drawing/2014/main" id="{DF43AA6C-8454-A68A-063F-FC4002F1D2B3}"/>
              </a:ext>
            </a:extLst>
          </p:cNvPr>
          <p:cNvPicPr>
            <a:picLocks noChangeAspect="1"/>
          </p:cNvPicPr>
          <p:nvPr/>
        </p:nvPicPr>
        <p:blipFill>
          <a:blip r:embed="rId3"/>
          <a:stretch>
            <a:fillRect/>
          </a:stretch>
        </p:blipFill>
        <p:spPr>
          <a:xfrm>
            <a:off x="3414939" y="1690688"/>
            <a:ext cx="5362121" cy="6253487"/>
          </a:xfrm>
          <a:prstGeom prst="rect">
            <a:avLst/>
          </a:prstGeom>
        </p:spPr>
      </p:pic>
    </p:spTree>
    <p:extLst>
      <p:ext uri="{BB962C8B-B14F-4D97-AF65-F5344CB8AC3E}">
        <p14:creationId xmlns:p14="http://schemas.microsoft.com/office/powerpoint/2010/main" val="20864530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895C36-0576-B2EA-F2F1-44FFAE752F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20B47D-49FB-BF1D-9BDD-4E6192A544EC}"/>
              </a:ext>
            </a:extLst>
          </p:cNvPr>
          <p:cNvSpPr>
            <a:spLocks noGrp="1"/>
          </p:cNvSpPr>
          <p:nvPr>
            <p:ph type="title"/>
          </p:nvPr>
        </p:nvSpPr>
        <p:spPr/>
        <p:txBody>
          <a:bodyPr/>
          <a:lstStyle/>
          <a:p>
            <a:r>
              <a:rPr lang="en-US" dirty="0"/>
              <a:t>Password security: Perception vs. reality</a:t>
            </a:r>
          </a:p>
        </p:txBody>
      </p:sp>
      <p:sp>
        <p:nvSpPr>
          <p:cNvPr id="4" name="Content Placeholder 3">
            <a:extLst>
              <a:ext uri="{FF2B5EF4-FFF2-40B4-BE49-F238E27FC236}">
                <a16:creationId xmlns:a16="http://schemas.microsoft.com/office/drawing/2014/main" id="{45A77B06-776F-D44F-6BA2-A1862BE090A9}"/>
              </a:ext>
            </a:extLst>
          </p:cNvPr>
          <p:cNvSpPr>
            <a:spLocks noGrp="1"/>
          </p:cNvSpPr>
          <p:nvPr>
            <p:ph idx="1"/>
          </p:nvPr>
        </p:nvSpPr>
        <p:spPr/>
        <p:txBody>
          <a:bodyPr>
            <a:normAutofit/>
          </a:bodyPr>
          <a:lstStyle/>
          <a:p>
            <a:r>
              <a:rPr lang="en-US" dirty="0"/>
              <a:t>Password predictability in 2016 (and today?) is high. Why?</a:t>
            </a:r>
          </a:p>
          <a:p>
            <a:r>
              <a:rPr lang="en-US" dirty="0"/>
              <a:t>Two hypotheses</a:t>
            </a:r>
          </a:p>
          <a:p>
            <a:pPr lvl="1"/>
            <a:r>
              <a:rPr lang="en-US" dirty="0"/>
              <a:t>Users unwittingly select predictable passwords because they misunderstand what makes a password guessable</a:t>
            </a:r>
          </a:p>
          <a:p>
            <a:pPr lvl="1"/>
            <a:r>
              <a:rPr lang="en-US" dirty="0"/>
              <a:t>Users prioritize memorability, or some other feature, over predictability</a:t>
            </a:r>
          </a:p>
          <a:p>
            <a:r>
              <a:rPr lang="en-US" dirty="0"/>
              <a:t>Let’s test these hypotheses experimentally!</a:t>
            </a:r>
          </a:p>
          <a:p>
            <a:pPr lvl="1"/>
            <a:r>
              <a:rPr lang="en-US" dirty="0"/>
              <a:t>Recruit participants on Amazon Mechanical Turk</a:t>
            </a:r>
          </a:p>
          <a:p>
            <a:pPr lvl="1"/>
            <a:r>
              <a:rPr lang="en-US" dirty="0"/>
              <a:t>Give them a small set of technical exercises and free-response questions; takes about 30 minutes</a:t>
            </a:r>
          </a:p>
          <a:p>
            <a:pPr lvl="1"/>
            <a:r>
              <a:rPr lang="en-US" dirty="0"/>
              <a:t>Analyze the data, and draw conclusions</a:t>
            </a:r>
          </a:p>
        </p:txBody>
      </p:sp>
    </p:spTree>
    <p:extLst>
      <p:ext uri="{BB962C8B-B14F-4D97-AF65-F5344CB8AC3E}">
        <p14:creationId xmlns:p14="http://schemas.microsoft.com/office/powerpoint/2010/main" val="36812668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dissolve">
                                      <p:cBhvr>
                                        <p:cTn id="15" dur="500"/>
                                        <p:tgtEl>
                                          <p:spTgt spid="4">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animEffect transition="in" filter="dissolve">
                                      <p:cBhvr>
                                        <p:cTn id="23" dur="500"/>
                                        <p:tgtEl>
                                          <p:spTgt spid="4">
                                            <p:txEl>
                                              <p:pRg st="4" end="4"/>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dissolve">
                                      <p:cBhvr>
                                        <p:cTn id="26" dur="500"/>
                                        <p:tgtEl>
                                          <p:spTgt spid="4">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animEffect transition="in" filter="dissolve">
                                      <p:cBhvr>
                                        <p:cTn id="29" dur="500"/>
                                        <p:tgtEl>
                                          <p:spTgt spid="4">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4">
                                            <p:txEl>
                                              <p:pRg st="7" end="7"/>
                                            </p:txEl>
                                          </p:spTgt>
                                        </p:tgtEl>
                                        <p:attrNameLst>
                                          <p:attrName>style.visibility</p:attrName>
                                        </p:attrNameLst>
                                      </p:cBhvr>
                                      <p:to>
                                        <p:strVal val="visible"/>
                                      </p:to>
                                    </p:set>
                                    <p:animEffect transition="in" filter="dissolve">
                                      <p:cBhvr>
                                        <p:cTn id="32" dur="500"/>
                                        <p:tgtEl>
                                          <p:spTgt spid="4">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4E90B-2B3A-059F-C413-6ABC76C292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EBE883-9F7C-61CC-C509-D058BE7BBB76}"/>
              </a:ext>
            </a:extLst>
          </p:cNvPr>
          <p:cNvSpPr>
            <a:spLocks noGrp="1"/>
          </p:cNvSpPr>
          <p:nvPr>
            <p:ph type="title"/>
          </p:nvPr>
        </p:nvSpPr>
        <p:spPr/>
        <p:txBody>
          <a:bodyPr/>
          <a:lstStyle/>
          <a:p>
            <a:r>
              <a:rPr lang="en-US" dirty="0"/>
              <a:t>Study design: 5 parts</a:t>
            </a:r>
          </a:p>
        </p:txBody>
      </p:sp>
      <p:sp>
        <p:nvSpPr>
          <p:cNvPr id="4" name="Content Placeholder 3">
            <a:extLst>
              <a:ext uri="{FF2B5EF4-FFF2-40B4-BE49-F238E27FC236}">
                <a16:creationId xmlns:a16="http://schemas.microsoft.com/office/drawing/2014/main" id="{366CDFEC-BE19-A800-016A-07879428F0A9}"/>
              </a:ext>
            </a:extLst>
          </p:cNvPr>
          <p:cNvSpPr>
            <a:spLocks noGrp="1"/>
          </p:cNvSpPr>
          <p:nvPr>
            <p:ph idx="1"/>
          </p:nvPr>
        </p:nvSpPr>
        <p:spPr/>
        <p:txBody>
          <a:bodyPr>
            <a:normAutofit/>
          </a:bodyPr>
          <a:lstStyle/>
          <a:p>
            <a:r>
              <a:rPr lang="en-US" dirty="0"/>
              <a:t>The first part of the study asked about demographics, including age and gender, and if a security professional</a:t>
            </a:r>
          </a:p>
          <a:p>
            <a:r>
              <a:rPr lang="en-US" dirty="0"/>
              <a:t>Second part: Password pair assessment (comparison)</a:t>
            </a:r>
          </a:p>
          <a:p>
            <a:r>
              <a:rPr lang="en-US" dirty="0"/>
              <a:t>Third part: Password direct assessment, of security &amp; memorability</a:t>
            </a:r>
          </a:p>
          <a:p>
            <a:r>
              <a:rPr lang="en-US" dirty="0"/>
              <a:t>Fourth part: Password creation and management strategy assessment</a:t>
            </a:r>
          </a:p>
          <a:p>
            <a:r>
              <a:rPr lang="en-US" dirty="0"/>
              <a:t>Fifth part: Impressions about attackers</a:t>
            </a:r>
          </a:p>
          <a:p>
            <a:pPr lvl="1"/>
            <a:r>
              <a:rPr lang="en-US" dirty="0"/>
              <a:t>Done last to avoid priming participants</a:t>
            </a:r>
          </a:p>
        </p:txBody>
      </p:sp>
    </p:spTree>
    <p:extLst>
      <p:ext uri="{BB962C8B-B14F-4D97-AF65-F5344CB8AC3E}">
        <p14:creationId xmlns:p14="http://schemas.microsoft.com/office/powerpoint/2010/main" val="356864476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5" end="5"/>
                                            </p:txEl>
                                          </p:spTgt>
                                        </p:tgtEl>
                                        <p:attrNameLst>
                                          <p:attrName>style.visibility</p:attrName>
                                        </p:attrNameLst>
                                      </p:cBhvr>
                                      <p:to>
                                        <p:strVal val="visible"/>
                                      </p:to>
                                    </p:set>
                                    <p:animEffect transition="in" filter="dissolve">
                                      <p:cBhvr>
                                        <p:cTn id="30"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C88D24-C946-E393-9205-A8618D5CD1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94AD6F-3DA1-ED6A-1B50-1E3AEE17519A}"/>
              </a:ext>
            </a:extLst>
          </p:cNvPr>
          <p:cNvSpPr>
            <a:spLocks noGrp="1"/>
          </p:cNvSpPr>
          <p:nvPr>
            <p:ph type="title"/>
          </p:nvPr>
        </p:nvSpPr>
        <p:spPr/>
        <p:txBody>
          <a:bodyPr/>
          <a:lstStyle/>
          <a:p>
            <a:r>
              <a:rPr lang="en-US" dirty="0"/>
              <a:t>Part 2: Comparison questions</a:t>
            </a:r>
          </a:p>
        </p:txBody>
      </p:sp>
      <p:pic>
        <p:nvPicPr>
          <p:cNvPr id="6" name="Picture 5">
            <a:extLst>
              <a:ext uri="{FF2B5EF4-FFF2-40B4-BE49-F238E27FC236}">
                <a16:creationId xmlns:a16="http://schemas.microsoft.com/office/drawing/2014/main" id="{594ABA17-1DE1-7E44-4D14-1DCA512704DB}"/>
              </a:ext>
            </a:extLst>
          </p:cNvPr>
          <p:cNvPicPr>
            <a:picLocks noChangeAspect="1"/>
          </p:cNvPicPr>
          <p:nvPr/>
        </p:nvPicPr>
        <p:blipFill>
          <a:blip r:embed="rId3"/>
          <a:stretch>
            <a:fillRect/>
          </a:stretch>
        </p:blipFill>
        <p:spPr>
          <a:xfrm>
            <a:off x="2209800" y="1819214"/>
            <a:ext cx="7772400" cy="3219571"/>
          </a:xfrm>
          <a:prstGeom prst="rect">
            <a:avLst/>
          </a:prstGeom>
        </p:spPr>
      </p:pic>
      <p:sp>
        <p:nvSpPr>
          <p:cNvPr id="7" name="TextBox 6">
            <a:extLst>
              <a:ext uri="{FF2B5EF4-FFF2-40B4-BE49-F238E27FC236}">
                <a16:creationId xmlns:a16="http://schemas.microsoft.com/office/drawing/2014/main" id="{E2DD663B-68F9-2342-DC1E-0DFCA4501F9C}"/>
              </a:ext>
            </a:extLst>
          </p:cNvPr>
          <p:cNvSpPr txBox="1"/>
          <p:nvPr/>
        </p:nvSpPr>
        <p:spPr>
          <a:xfrm>
            <a:off x="1560862" y="5292546"/>
            <a:ext cx="10212924" cy="1200329"/>
          </a:xfrm>
          <a:prstGeom prst="rect">
            <a:avLst/>
          </a:prstGeom>
          <a:noFill/>
        </p:spPr>
        <p:txBody>
          <a:bodyPr wrap="none" rtlCol="0">
            <a:spAutoFit/>
          </a:bodyPr>
          <a:lstStyle/>
          <a:p>
            <a:r>
              <a:rPr lang="en-US" dirty="0"/>
              <a:t>25 kinds of difference, users saw one of three password pairs per category</a:t>
            </a:r>
          </a:p>
          <a:p>
            <a:r>
              <a:rPr lang="en-US" dirty="0"/>
              <a:t>Password pairs selected randomly/systematically from </a:t>
            </a:r>
            <a:r>
              <a:rPr lang="en-US" dirty="0" err="1"/>
              <a:t>RockYou</a:t>
            </a:r>
            <a:r>
              <a:rPr lang="en-US" dirty="0"/>
              <a:t> dataset (real-world PW DB that was leaked)</a:t>
            </a:r>
          </a:p>
          <a:p>
            <a:r>
              <a:rPr lang="en-US" dirty="0"/>
              <a:t>26th category is an </a:t>
            </a:r>
            <a:r>
              <a:rPr lang="en-US" b="1" dirty="0"/>
              <a:t>attention check</a:t>
            </a:r>
            <a:r>
              <a:rPr lang="en-US" dirty="0"/>
              <a:t>: Show the same password</a:t>
            </a:r>
          </a:p>
          <a:p>
            <a:r>
              <a:rPr lang="en-US" dirty="0"/>
              <a:t>Presented in randomized order, and randomized left/right position</a:t>
            </a:r>
          </a:p>
        </p:txBody>
      </p:sp>
    </p:spTree>
    <p:extLst>
      <p:ext uri="{BB962C8B-B14F-4D97-AF65-F5344CB8AC3E}">
        <p14:creationId xmlns:p14="http://schemas.microsoft.com/office/powerpoint/2010/main" val="196816014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5107C6-74EC-CEA4-907F-8234C63A13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62231D-1C38-0A26-9007-E92267A39DAB}"/>
              </a:ext>
            </a:extLst>
          </p:cNvPr>
          <p:cNvSpPr>
            <a:spLocks noGrp="1"/>
          </p:cNvSpPr>
          <p:nvPr>
            <p:ph type="title"/>
          </p:nvPr>
        </p:nvSpPr>
        <p:spPr/>
        <p:txBody>
          <a:bodyPr/>
          <a:lstStyle/>
          <a:p>
            <a:r>
              <a:rPr lang="en-US" dirty="0"/>
              <a:t>Part 3: Password rating questions</a:t>
            </a:r>
          </a:p>
        </p:txBody>
      </p:sp>
      <p:sp>
        <p:nvSpPr>
          <p:cNvPr id="7" name="TextBox 6">
            <a:extLst>
              <a:ext uri="{FF2B5EF4-FFF2-40B4-BE49-F238E27FC236}">
                <a16:creationId xmlns:a16="http://schemas.microsoft.com/office/drawing/2014/main" id="{2CE5FCF8-293D-97EC-368D-68E7ACC66CC2}"/>
              </a:ext>
            </a:extLst>
          </p:cNvPr>
          <p:cNvSpPr txBox="1"/>
          <p:nvPr/>
        </p:nvSpPr>
        <p:spPr>
          <a:xfrm>
            <a:off x="3721343" y="5560018"/>
            <a:ext cx="4749313" cy="369332"/>
          </a:xfrm>
          <a:prstGeom prst="rect">
            <a:avLst/>
          </a:prstGeom>
          <a:noFill/>
        </p:spPr>
        <p:txBody>
          <a:bodyPr wrap="none" rtlCol="0">
            <a:spAutoFit/>
          </a:bodyPr>
          <a:lstStyle/>
          <a:p>
            <a:r>
              <a:rPr lang="en-US" dirty="0"/>
              <a:t>20 passwords selected from the </a:t>
            </a:r>
            <a:r>
              <a:rPr lang="en-US" dirty="0" err="1"/>
              <a:t>RockYou</a:t>
            </a:r>
            <a:r>
              <a:rPr lang="en-US" dirty="0"/>
              <a:t> dataset</a:t>
            </a:r>
          </a:p>
        </p:txBody>
      </p:sp>
      <p:pic>
        <p:nvPicPr>
          <p:cNvPr id="3" name="Picture 2">
            <a:extLst>
              <a:ext uri="{FF2B5EF4-FFF2-40B4-BE49-F238E27FC236}">
                <a16:creationId xmlns:a16="http://schemas.microsoft.com/office/drawing/2014/main" id="{B82BABE8-A69F-E2C8-0CDB-56C2E8EF277F}"/>
              </a:ext>
            </a:extLst>
          </p:cNvPr>
          <p:cNvPicPr>
            <a:picLocks noChangeAspect="1"/>
          </p:cNvPicPr>
          <p:nvPr/>
        </p:nvPicPr>
        <p:blipFill>
          <a:blip r:embed="rId3"/>
          <a:stretch>
            <a:fillRect/>
          </a:stretch>
        </p:blipFill>
        <p:spPr>
          <a:xfrm>
            <a:off x="2209800" y="1988936"/>
            <a:ext cx="7772400" cy="2880127"/>
          </a:xfrm>
          <a:prstGeom prst="rect">
            <a:avLst/>
          </a:prstGeom>
        </p:spPr>
      </p:pic>
    </p:spTree>
    <p:extLst>
      <p:ext uri="{BB962C8B-B14F-4D97-AF65-F5344CB8AC3E}">
        <p14:creationId xmlns:p14="http://schemas.microsoft.com/office/powerpoint/2010/main" val="297801692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4445C2-C74E-1D4A-C35B-CCE25C6D27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7F6126-4674-4D1D-DE32-31375C586B53}"/>
              </a:ext>
            </a:extLst>
          </p:cNvPr>
          <p:cNvSpPr>
            <a:spLocks noGrp="1"/>
          </p:cNvSpPr>
          <p:nvPr>
            <p:ph type="title"/>
          </p:nvPr>
        </p:nvSpPr>
        <p:spPr/>
        <p:txBody>
          <a:bodyPr/>
          <a:lstStyle/>
          <a:p>
            <a:r>
              <a:rPr lang="en-US" dirty="0"/>
              <a:t>Part 4: Strategy rating questions</a:t>
            </a:r>
          </a:p>
        </p:txBody>
      </p:sp>
      <p:sp>
        <p:nvSpPr>
          <p:cNvPr id="4" name="Content Placeholder 3">
            <a:extLst>
              <a:ext uri="{FF2B5EF4-FFF2-40B4-BE49-F238E27FC236}">
                <a16:creationId xmlns:a16="http://schemas.microsoft.com/office/drawing/2014/main" id="{07FA1FE3-96B8-F4AD-50AA-CD90165B676C}"/>
              </a:ext>
            </a:extLst>
          </p:cNvPr>
          <p:cNvSpPr>
            <a:spLocks noGrp="1"/>
          </p:cNvSpPr>
          <p:nvPr>
            <p:ph idx="1"/>
          </p:nvPr>
        </p:nvSpPr>
        <p:spPr/>
        <p:txBody>
          <a:bodyPr/>
          <a:lstStyle/>
          <a:p>
            <a:r>
              <a:rPr lang="en-US" dirty="0"/>
              <a:t>Similar look to Part 3, but presented the strategy</a:t>
            </a:r>
          </a:p>
          <a:p>
            <a:r>
              <a:rPr lang="en-US" dirty="0"/>
              <a:t>Chose common strategies from prior work on password creation and password management</a:t>
            </a:r>
          </a:p>
          <a:p>
            <a:pPr lvl="1"/>
            <a:r>
              <a:rPr lang="en-US" dirty="0"/>
              <a:t>Example: create a password “using a phrase taken from the lyrics to a song (e.g., somewhere over the rainbow).”</a:t>
            </a:r>
          </a:p>
        </p:txBody>
      </p:sp>
    </p:spTree>
    <p:extLst>
      <p:ext uri="{BB962C8B-B14F-4D97-AF65-F5344CB8AC3E}">
        <p14:creationId xmlns:p14="http://schemas.microsoft.com/office/powerpoint/2010/main" val="332822141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8EBC72-5C77-FC8D-84FC-1267566A91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E85552-CB62-F493-9016-884C8C40D81E}"/>
              </a:ext>
            </a:extLst>
          </p:cNvPr>
          <p:cNvSpPr>
            <a:spLocks noGrp="1"/>
          </p:cNvSpPr>
          <p:nvPr>
            <p:ph type="title"/>
          </p:nvPr>
        </p:nvSpPr>
        <p:spPr/>
        <p:txBody>
          <a:bodyPr/>
          <a:lstStyle/>
          <a:p>
            <a:r>
              <a:rPr lang="en-US" dirty="0"/>
              <a:t>Part 5: Attacker questions</a:t>
            </a:r>
          </a:p>
        </p:txBody>
      </p:sp>
      <p:sp>
        <p:nvSpPr>
          <p:cNvPr id="4" name="Content Placeholder 3">
            <a:extLst>
              <a:ext uri="{FF2B5EF4-FFF2-40B4-BE49-F238E27FC236}">
                <a16:creationId xmlns:a16="http://schemas.microsoft.com/office/drawing/2014/main" id="{736926B1-FC63-0A61-2685-8BDA435B4584}"/>
              </a:ext>
            </a:extLst>
          </p:cNvPr>
          <p:cNvSpPr>
            <a:spLocks noGrp="1"/>
          </p:cNvSpPr>
          <p:nvPr>
            <p:ph idx="1"/>
          </p:nvPr>
        </p:nvSpPr>
        <p:spPr/>
        <p:txBody>
          <a:bodyPr/>
          <a:lstStyle/>
          <a:p>
            <a:r>
              <a:rPr lang="en-US" dirty="0"/>
              <a:t>7 questions with open-ended answers</a:t>
            </a:r>
          </a:p>
          <a:p>
            <a:pPr lvl="1"/>
            <a:r>
              <a:rPr lang="en-US" dirty="0"/>
              <a:t>“what characteristics make a password {easy, hard} for an attacker to guess?”</a:t>
            </a:r>
          </a:p>
          <a:p>
            <a:pPr lvl="1"/>
            <a:r>
              <a:rPr lang="en-US" dirty="0"/>
              <a:t>“describe the type of attacker (or multiple types of attackers), if any, whom you worry might try to guess your password”</a:t>
            </a:r>
          </a:p>
          <a:p>
            <a:pPr lvl="1"/>
            <a:r>
              <a:rPr lang="en-US" dirty="0"/>
              <a:t>…</a:t>
            </a:r>
          </a:p>
        </p:txBody>
      </p:sp>
    </p:spTree>
    <p:extLst>
      <p:ext uri="{BB962C8B-B14F-4D97-AF65-F5344CB8AC3E}">
        <p14:creationId xmlns:p14="http://schemas.microsoft.com/office/powerpoint/2010/main" val="1158205048"/>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12864</TotalTime>
  <Words>1503</Words>
  <Application>Microsoft Macintosh PowerPoint</Application>
  <PresentationFormat>Widescreen</PresentationFormat>
  <Paragraphs>144</Paragraphs>
  <Slides>22</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Empirical Security &amp; Privacy, for Humans</vt:lpstr>
      <vt:lpstr>Readings</vt:lpstr>
      <vt:lpstr>Readings</vt:lpstr>
      <vt:lpstr>Password security: Perception vs. reality</vt:lpstr>
      <vt:lpstr>Study design: 5 parts</vt:lpstr>
      <vt:lpstr>Part 2: Comparison questions</vt:lpstr>
      <vt:lpstr>Part 3: Password rating questions</vt:lpstr>
      <vt:lpstr>Part 4: Strategy rating questions</vt:lpstr>
      <vt:lpstr>Part 5: Attacker questions</vt:lpstr>
      <vt:lpstr>Study participants</vt:lpstr>
      <vt:lpstr>Analysis</vt:lpstr>
      <vt:lpstr>Results: Comparison</vt:lpstr>
      <vt:lpstr>Results: Comparison</vt:lpstr>
      <vt:lpstr>Results: Direct assessment</vt:lpstr>
      <vt:lpstr>Results: Strategy</vt:lpstr>
      <vt:lpstr>Results: Strategy</vt:lpstr>
      <vt:lpstr>Results: Attacker characterization</vt:lpstr>
      <vt:lpstr>Themes, discussion points</vt:lpstr>
      <vt:lpstr>Readings</vt:lpstr>
      <vt:lpstr>Summary results</vt:lpstr>
      <vt:lpstr>Discussion points</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Microsoft Office User</dc:creator>
  <cp:lastModifiedBy>Hicks, Michael W</cp:lastModifiedBy>
  <cp:revision>219</cp:revision>
  <dcterms:created xsi:type="dcterms:W3CDTF">2025-02-03T22:02:42Z</dcterms:created>
  <dcterms:modified xsi:type="dcterms:W3CDTF">2025-09-11T14:01:04Z</dcterms:modified>
</cp:coreProperties>
</file>

<file path=docProps/thumbnail.jpeg>
</file>